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drawings/drawing1.xml" ContentType="application/vnd.openxmlformats-officedocument.drawingml.chartshapes+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drawings/drawing2.xml" ContentType="application/vnd.openxmlformats-officedocument.drawingml.chartshapes+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3"/>
  </p:notesMasterIdLst>
  <p:sldIdLst>
    <p:sldId id="270" r:id="rId2"/>
  </p:sldIdLst>
  <p:sldSz cx="51206400" cy="32918400"/>
  <p:notesSz cx="6858000" cy="9144000"/>
  <p:defaultTex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8301">
          <p15:clr>
            <a:srgbClr val="A4A3A4"/>
          </p15:clr>
        </p15:guide>
        <p15:guide id="2" pos="21326">
          <p15:clr>
            <a:srgbClr val="A4A3A4"/>
          </p15:clr>
        </p15:guide>
        <p15:guide id="3" pos="16095">
          <p15:clr>
            <a:srgbClr val="A4A3A4"/>
          </p15:clr>
        </p15:guide>
        <p15:guide id="4" pos="590">
          <p15:clr>
            <a:srgbClr val="A4A3A4"/>
          </p15:clr>
        </p15:guide>
        <p15:guide id="5" pos="10957">
          <p15:clr>
            <a:srgbClr val="A4A3A4"/>
          </p15:clr>
        </p15:guide>
        <p15:guide id="6" pos="299">
          <p15:clr>
            <a:srgbClr val="A4A3A4"/>
          </p15:clr>
        </p15:guide>
        <p15:guide id="7" orient="horz" pos="2304">
          <p15:clr>
            <a:srgbClr val="A4A3A4"/>
          </p15:clr>
        </p15:guide>
        <p15:guide id="8" orient="horz" pos="568">
          <p15:clr>
            <a:srgbClr val="A4A3A4"/>
          </p15:clr>
        </p15:guide>
        <p15:guide id="9" pos="21342">
          <p15:clr>
            <a:srgbClr val="A4A3A4"/>
          </p15:clr>
        </p15:guide>
        <p15:guide id="10" pos="16778">
          <p15:clr>
            <a:srgbClr val="A4A3A4"/>
          </p15:clr>
        </p15:guide>
        <p15:guide id="11" pos="11908">
          <p15:clr>
            <a:srgbClr val="A4A3A4"/>
          </p15:clr>
        </p15:guide>
        <p15:guide id="12" pos="593">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7" name="Sean Gordon" initials="SG [4] [2]" lastIdx="3" clrIdx="6">
    <p:extLst/>
  </p:cmAuthor>
  <p:cmAuthor id="1" name="Sean Gordon" initials="SG" lastIdx="2" clrIdx="0">
    <p:extLst/>
  </p:cmAuthor>
  <p:cmAuthor id="8" name="Sean Gordon" initials="SG [5] [2]" lastIdx="3" clrIdx="7">
    <p:extLst/>
  </p:cmAuthor>
  <p:cmAuthor id="2" name="Sean Gordon" initials="SG [2]" lastIdx="1" clrIdx="1">
    <p:extLst/>
  </p:cmAuthor>
  <p:cmAuthor id="3" name="Sean Gordon" initials="SG [3]" lastIdx="1" clrIdx="2">
    <p:extLst/>
  </p:cmAuthor>
  <p:cmAuthor id="4" name="Sean Gordon" initials="SG [4]" lastIdx="1" clrIdx="3">
    <p:extLst/>
  </p:cmAuthor>
  <p:cmAuthor id="5" name="Sean Gordon" initials="SG [5]" lastIdx="1" clrIdx="4">
    <p:extLst/>
  </p:cmAuthor>
  <p:cmAuthor id="6" name="Sean Gordon" initials="SG [3] [2]" lastIdx="3" clrIdx="5">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C6EFCE"/>
    <a:srgbClr val="5B9B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4386"/>
    <p:restoredTop sz="97565" autoAdjust="0"/>
  </p:normalViewPr>
  <p:slideViewPr>
    <p:cSldViewPr snapToGrid="0" snapToObjects="1">
      <p:cViewPr varScale="1">
        <p:scale>
          <a:sx n="38" d="100"/>
          <a:sy n="38" d="100"/>
        </p:scale>
        <p:origin x="408" y="192"/>
      </p:cViewPr>
      <p:guideLst>
        <p:guide orient="horz" pos="8301"/>
        <p:guide pos="21326"/>
        <p:guide pos="16095"/>
        <p:guide pos="590"/>
        <p:guide pos="10957"/>
        <p:guide pos="299"/>
        <p:guide orient="horz" pos="2304"/>
        <p:guide orient="horz" pos="568"/>
        <p:guide pos="21342"/>
        <p:guide pos="16778"/>
        <p:guide pos="11908"/>
        <p:guide pos="593"/>
      </p:guideLst>
    </p:cSldViewPr>
  </p:slideViewPr>
  <p:notesTextViewPr>
    <p:cViewPr>
      <p:scale>
        <a:sx n="1" d="1"/>
        <a:sy n="1" d="1"/>
      </p:scale>
      <p:origin x="0" y="0"/>
    </p:cViewPr>
  </p:notesTextViewPr>
  <p:sorterViewPr>
    <p:cViewPr>
      <p:scale>
        <a:sx n="66" d="100"/>
        <a:sy n="66" d="100"/>
      </p:scale>
      <p:origin x="0" y="2968"/>
    </p:cViewPr>
  </p:sorter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commentAuthors" Target="commentAuthors.xml"/><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oleObject" Target="file://localhost/Users/scgordon/ConceptMining/RAD/MetaArcheology/LTER_2008_RAD.xlsx" TargetMode="External"/></Relationships>
</file>

<file path=ppt/charts/_rels/chart2.xml.rels><?xml version="1.0" encoding="UTF-8" standalone="yes"?>
<Relationships xmlns="http://schemas.openxmlformats.org/package/2006/relationships"><Relationship Id="rId3" Type="http://schemas.openxmlformats.org/officeDocument/2006/relationships/oleObject" Target="file://localhost/Users/scgordon/ConceptMining/Presentations/LTERttImages/OverviewEvolution.xlsx" TargetMode="External"/><Relationship Id="rId4" Type="http://schemas.openxmlformats.org/officeDocument/2006/relationships/chartUserShapes" Target="../drawings/drawing1.xml"/><Relationship Id="rId1" Type="http://schemas.microsoft.com/office/2011/relationships/chartStyle" Target="style2.xml"/><Relationship Id="rId2" Type="http://schemas.microsoft.com/office/2011/relationships/chartColorStyle" Target="colors2.xml"/></Relationships>
</file>

<file path=ppt/charts/_rels/chart3.xml.rels><?xml version="1.0" encoding="UTF-8" standalone="yes"?>
<Relationships xmlns="http://schemas.openxmlformats.org/package/2006/relationships"><Relationship Id="rId1" Type="http://schemas.microsoft.com/office/2011/relationships/chartStyle" Target="style3.xml"/><Relationship Id="rId2" Type="http://schemas.microsoft.com/office/2011/relationships/chartColorStyle" Target="colors3.xml"/><Relationship Id="rId3" Type="http://schemas.openxmlformats.org/officeDocument/2006/relationships/oleObject" Target="file://localhost/Users/scgordon/ConceptMining/Presentations/LTERttImages/OverviewEvolution.xlsx" TargetMode="External"/></Relationships>
</file>

<file path=ppt/charts/_rels/chart4.xml.rels><?xml version="1.0" encoding="UTF-8" standalone="yes"?>
<Relationships xmlns="http://schemas.openxmlformats.org/package/2006/relationships"><Relationship Id="rId1" Type="http://schemas.microsoft.com/office/2011/relationships/chartStyle" Target="style4.xml"/><Relationship Id="rId2" Type="http://schemas.microsoft.com/office/2011/relationships/chartColorStyle" Target="colors4.xml"/><Relationship Id="rId3" Type="http://schemas.openxmlformats.org/officeDocument/2006/relationships/oleObject" Target="file://localhost/Users/scgordon/ConceptMining/Presentations/LTERttImages/OverviewEvolution.xlsx" TargetMode="External"/></Relationships>
</file>

<file path=ppt/charts/_rels/chart5.xml.rels><?xml version="1.0" encoding="UTF-8" standalone="yes"?>
<Relationships xmlns="http://schemas.openxmlformats.org/package/2006/relationships"><Relationship Id="rId3" Type="http://schemas.openxmlformats.org/officeDocument/2006/relationships/oleObject" Target="file://localhost/Users/scgordon/ConceptMining/Presentations/LTERttImages/evolution.xlsx" TargetMode="External"/><Relationship Id="rId4" Type="http://schemas.openxmlformats.org/officeDocument/2006/relationships/chartUserShapes" Target="../drawings/drawing2.xml"/><Relationship Id="rId1" Type="http://schemas.microsoft.com/office/2011/relationships/chartStyle" Target="style5.xml"/><Relationship Id="rId2" Type="http://schemas.microsoft.com/office/2011/relationships/chartColorStyle" Target="colors5.xml"/></Relationships>
</file>

<file path=ppt/charts/_rels/chart6.xml.rels><?xml version="1.0" encoding="UTF-8" standalone="yes"?>
<Relationships xmlns="http://schemas.openxmlformats.org/package/2006/relationships"><Relationship Id="rId1" Type="http://schemas.microsoft.com/office/2011/relationships/chartStyle" Target="style6.xml"/><Relationship Id="rId2" Type="http://schemas.microsoft.com/office/2011/relationships/chartColorStyle" Target="colors6.xml"/><Relationship Id="rId3" Type="http://schemas.openxmlformats.org/officeDocument/2006/relationships/oleObject" Target="file://localhost/Users/scgordon/ConceptMining/Presentations/LTERttImages/lineChartEachProfile.xlsx"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strRef>
          <c:f>recordUnq!$O$15</c:f>
          <c:strCache>
            <c:ptCount val="1"/>
            <c:pt idx="0">
              <c:v>EML Dialect Compared to the LTER_Completeness Recommendation</c:v>
            </c:pt>
          </c:strCache>
        </c:strRef>
      </c:tx>
      <c:layout>
        <c:manualLayout>
          <c:xMode val="edge"/>
          <c:yMode val="edge"/>
          <c:x val="0.210660400315831"/>
          <c:y val="0.015368205482038"/>
        </c:manualLayout>
      </c:layout>
      <c:overlay val="0"/>
      <c:spPr>
        <a:noFill/>
        <a:ln>
          <a:noFill/>
        </a:ln>
        <a:effectLst/>
      </c:spPr>
      <c:txPr>
        <a:bodyPr rot="0" spcFirstLastPara="1" vertOverflow="ellipsis" vert="horz" wrap="square" anchor="ctr" anchorCtr="1"/>
        <a:lstStyle/>
        <a:p>
          <a:pPr>
            <a:defRPr sz="40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0723291709198053"/>
          <c:y val="0.0280033954621184"/>
          <c:w val="0.905589397908572"/>
          <c:h val="0.864672474363135"/>
        </c:manualLayout>
      </c:layout>
      <c:lineChart>
        <c:grouping val="standard"/>
        <c:varyColors val="0"/>
        <c:ser>
          <c:idx val="0"/>
          <c:order val="0"/>
          <c:tx>
            <c:strRef>
              <c:f>RecommendationsAnalysis!$B$1</c:f>
              <c:strCache>
                <c:ptCount val="1"/>
                <c:pt idx="0">
                  <c:v>LTER_Completeness</c:v>
                </c:pt>
              </c:strCache>
            </c:strRef>
          </c:tx>
          <c:spPr>
            <a:ln w="152400" cap="rnd" cmpd="sng">
              <a:solidFill>
                <a:schemeClr val="accent1"/>
              </a:solidFill>
              <a:prstDash val="dash"/>
              <a:round/>
            </a:ln>
            <a:effectLst/>
          </c:spPr>
          <c:marker>
            <c:symbol val="circle"/>
            <c:size val="5"/>
            <c:spPr>
              <a:solidFill>
                <a:schemeClr val="accent1"/>
              </a:solidFill>
              <a:ln w="15875">
                <a:solidFill>
                  <a:schemeClr val="accent1"/>
                </a:solidFill>
              </a:ln>
              <a:effectLst/>
            </c:spPr>
          </c:marker>
          <c:cat>
            <c:strRef>
              <c:f>[0]!DRxrange</c:f>
              <c:strCache>
                <c:ptCount val="5"/>
                <c:pt idx="0">
                  <c:v>LTER_Identification</c:v>
                </c:pt>
                <c:pt idx="1">
                  <c:v>LTER_Discovery</c:v>
                </c:pt>
                <c:pt idx="2">
                  <c:v>LTER_Evaluation</c:v>
                </c:pt>
                <c:pt idx="3">
                  <c:v>LTER_Access</c:v>
                </c:pt>
                <c:pt idx="4">
                  <c:v>LTER_Integration</c:v>
                </c:pt>
              </c:strCache>
            </c:strRef>
          </c:cat>
          <c:val>
            <c:numRef>
              <c:f>[0]!DRyrange1</c:f>
              <c:numCache>
                <c:formatCode>General</c:formatCode>
                <c:ptCount val="5"/>
                <c:pt idx="0">
                  <c:v>11.0</c:v>
                </c:pt>
                <c:pt idx="1">
                  <c:v>4.0</c:v>
                </c:pt>
                <c:pt idx="2">
                  <c:v>5.0</c:v>
                </c:pt>
                <c:pt idx="3">
                  <c:v>2.0</c:v>
                </c:pt>
                <c:pt idx="4">
                  <c:v>3.0</c:v>
                </c:pt>
              </c:numCache>
            </c:numRef>
          </c:val>
          <c:smooth val="0"/>
        </c:ser>
        <c:ser>
          <c:idx val="1"/>
          <c:order val="1"/>
          <c:tx>
            <c:strRef>
              <c:f>RecommendationsAnalysis!$C$1</c:f>
              <c:strCache>
                <c:ptCount val="1"/>
                <c:pt idx="0">
                  <c:v>EML</c:v>
                </c:pt>
              </c:strCache>
            </c:strRef>
          </c:tx>
          <c:spPr>
            <a:ln w="152400" cap="rnd">
              <a:solidFill>
                <a:schemeClr val="accent2">
                  <a:alpha val="66000"/>
                </a:schemeClr>
              </a:solidFill>
              <a:round/>
            </a:ln>
            <a:effectLst/>
          </c:spPr>
          <c:marker>
            <c:symbol val="circle"/>
            <c:size val="5"/>
            <c:spPr>
              <a:solidFill>
                <a:schemeClr val="accent2"/>
              </a:solidFill>
              <a:ln w="31750">
                <a:solidFill>
                  <a:schemeClr val="accent2">
                    <a:alpha val="0"/>
                  </a:schemeClr>
                </a:solidFill>
              </a:ln>
              <a:effectLst/>
            </c:spPr>
          </c:marker>
          <c:dPt>
            <c:idx val="3"/>
            <c:marker>
              <c:symbol val="circle"/>
              <c:size val="5"/>
              <c:spPr>
                <a:solidFill>
                  <a:schemeClr val="accent2"/>
                </a:solidFill>
                <a:ln w="31750">
                  <a:solidFill>
                    <a:schemeClr val="accent2">
                      <a:alpha val="0"/>
                    </a:schemeClr>
                  </a:solidFill>
                </a:ln>
                <a:effectLst/>
              </c:spPr>
            </c:marker>
            <c:bubble3D val="0"/>
            <c:spPr>
              <a:ln w="152400" cap="rnd">
                <a:solidFill>
                  <a:schemeClr val="accent2">
                    <a:alpha val="75000"/>
                  </a:schemeClr>
                </a:solidFill>
                <a:round/>
              </a:ln>
              <a:effectLst/>
            </c:spPr>
          </c:dPt>
          <c:cat>
            <c:strRef>
              <c:f>[0]!DRxrange</c:f>
              <c:strCache>
                <c:ptCount val="5"/>
                <c:pt idx="0">
                  <c:v>LTER_Identification</c:v>
                </c:pt>
                <c:pt idx="1">
                  <c:v>LTER_Discovery</c:v>
                </c:pt>
                <c:pt idx="2">
                  <c:v>LTER_Evaluation</c:v>
                </c:pt>
                <c:pt idx="3">
                  <c:v>LTER_Access</c:v>
                </c:pt>
                <c:pt idx="4">
                  <c:v>LTER_Integration</c:v>
                </c:pt>
              </c:strCache>
            </c:strRef>
          </c:cat>
          <c:val>
            <c:numRef>
              <c:f>[0]!DRyrange2</c:f>
              <c:numCache>
                <c:formatCode>General</c:formatCode>
                <c:ptCount val="5"/>
                <c:pt idx="0">
                  <c:v>11.0</c:v>
                </c:pt>
                <c:pt idx="1">
                  <c:v>4.0</c:v>
                </c:pt>
                <c:pt idx="2">
                  <c:v>5.0</c:v>
                </c:pt>
                <c:pt idx="3">
                  <c:v>2.0</c:v>
                </c:pt>
                <c:pt idx="4">
                  <c:v>3.0</c:v>
                </c:pt>
              </c:numCache>
            </c:numRef>
          </c:val>
          <c:smooth val="0"/>
        </c:ser>
        <c:dLbls>
          <c:showLegendKey val="0"/>
          <c:showVal val="0"/>
          <c:showCatName val="0"/>
          <c:showSerName val="0"/>
          <c:showPercent val="0"/>
          <c:showBubbleSize val="0"/>
        </c:dLbls>
        <c:marker val="1"/>
        <c:smooth val="0"/>
        <c:axId val="1734322144"/>
        <c:axId val="1731863024"/>
      </c:lineChart>
      <c:catAx>
        <c:axId val="173432214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solidFill>
                <a:latin typeface="+mn-lt"/>
                <a:ea typeface="+mn-ea"/>
                <a:cs typeface="+mn-cs"/>
              </a:defRPr>
            </a:pPr>
            <a:endParaRPr lang="en-US"/>
          </a:p>
        </c:txPr>
        <c:crossAx val="1731863024"/>
        <c:crosses val="autoZero"/>
        <c:auto val="1"/>
        <c:lblAlgn val="ctr"/>
        <c:lblOffset val="100"/>
        <c:noMultiLvlLbl val="0"/>
      </c:catAx>
      <c:valAx>
        <c:axId val="1731863024"/>
        <c:scaling>
          <c:orientation val="minMax"/>
        </c:scaling>
        <c:delete val="0"/>
        <c:axPos val="l"/>
        <c:title>
          <c:tx>
            <c:rich>
              <a:bodyPr rot="-5400000" spcFirstLastPara="1" vertOverflow="ellipsis" vert="horz" wrap="square" anchor="ctr" anchorCtr="1"/>
              <a:lstStyle/>
              <a:p>
                <a:pPr>
                  <a:defRPr sz="2400" b="0" i="0" u="none" strike="noStrike" kern="1200" baseline="0">
                    <a:solidFill>
                      <a:schemeClr val="tx1"/>
                    </a:solidFill>
                    <a:latin typeface="+mn-lt"/>
                    <a:ea typeface="+mn-ea"/>
                    <a:cs typeface="+mn-cs"/>
                  </a:defRPr>
                </a:pPr>
                <a:r>
                  <a:rPr lang="en-US" sz="2400" dirty="0" smtClean="0">
                    <a:solidFill>
                      <a:schemeClr val="tx1"/>
                    </a:solidFill>
                  </a:rPr>
                  <a:t># Concepts</a:t>
                </a:r>
                <a:endParaRPr lang="en-US" sz="2400" dirty="0">
                  <a:solidFill>
                    <a:schemeClr val="tx1"/>
                  </a:solidFill>
                </a:endParaRPr>
              </a:p>
            </c:rich>
          </c:tx>
          <c:layout/>
          <c:overlay val="0"/>
          <c:spPr>
            <a:noFill/>
            <a:ln>
              <a:noFill/>
            </a:ln>
            <a:effectLst/>
          </c:spPr>
          <c:txPr>
            <a:bodyPr rot="-5400000" spcFirstLastPara="1" vertOverflow="ellipsis" vert="horz" wrap="square" anchor="ctr" anchorCtr="1"/>
            <a:lstStyle/>
            <a:p>
              <a:pPr>
                <a:defRPr sz="2400" b="0" i="0" u="none" strike="noStrike" kern="1200" baseline="0">
                  <a:solidFill>
                    <a:schemeClr val="tx1"/>
                  </a:solidFill>
                  <a:latin typeface="+mn-lt"/>
                  <a:ea typeface="+mn-ea"/>
                  <a:cs typeface="+mn-cs"/>
                </a:defRPr>
              </a:pPr>
              <a:endParaRPr lang="en-US"/>
            </a:p>
          </c:txPr>
        </c:title>
        <c:numFmt formatCode="General" sourceLinked="0"/>
        <c:majorTickMark val="none"/>
        <c:minorTickMark val="none"/>
        <c:tickLblPos val="nextTo"/>
        <c:spPr>
          <a:noFill/>
          <a:ln>
            <a:noFill/>
          </a:ln>
          <a:effectLst/>
        </c:spPr>
        <c:txPr>
          <a:bodyPr rot="-60000000" spcFirstLastPara="1" vertOverflow="ellipsis" vert="horz" wrap="square" anchor="ctr" anchorCtr="1"/>
          <a:lstStyle/>
          <a:p>
            <a:pPr>
              <a:defRPr sz="2400" b="0" i="0" u="none" strike="noStrike" kern="1200" baseline="0">
                <a:solidFill>
                  <a:schemeClr val="tx1"/>
                </a:solidFill>
                <a:latin typeface="+mn-lt"/>
                <a:ea typeface="+mn-ea"/>
                <a:cs typeface="+mn-cs"/>
              </a:defRPr>
            </a:pPr>
            <a:endParaRPr lang="en-US"/>
          </a:p>
        </c:txPr>
        <c:crossAx val="1734322144"/>
        <c:crosses val="autoZero"/>
        <c:crossBetween val="between"/>
      </c:valAx>
      <c:spPr>
        <a:noFill/>
        <a:ln>
          <a:noFill/>
        </a:ln>
        <a:effectLst/>
      </c:spPr>
    </c:plotArea>
    <c:legend>
      <c:legendPos val="b"/>
      <c:layout>
        <c:manualLayout>
          <c:xMode val="edge"/>
          <c:yMode val="edge"/>
          <c:x val="0.659396114933884"/>
          <c:y val="0.364670510002915"/>
          <c:w val="0.306553900912586"/>
          <c:h val="0.132096983983231"/>
        </c:manualLayout>
      </c:layout>
      <c:overlay val="0"/>
      <c:spPr>
        <a:noFill/>
        <a:ln>
          <a:noFill/>
        </a:ln>
        <a:effectLst/>
      </c:spPr>
      <c:txPr>
        <a:bodyPr rot="0" spcFirstLastPara="1" vertOverflow="ellipsis" vert="horz" wrap="square" anchor="ctr" anchorCtr="1"/>
        <a:lstStyle/>
        <a:p>
          <a:pPr>
            <a:defRPr sz="2400" b="0" i="0" u="none" strike="noStrike" kern="1200" baseline="0">
              <a:solidFill>
                <a:schemeClr val="tx1"/>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4000" b="0" i="0" u="none" strike="noStrike" kern="1200" spc="0" baseline="0">
                <a:solidFill>
                  <a:schemeClr val="tx1">
                    <a:lumMod val="65000"/>
                    <a:lumOff val="35000"/>
                  </a:schemeClr>
                </a:solidFill>
                <a:latin typeface="+mn-lt"/>
                <a:ea typeface="+mn-ea"/>
                <a:cs typeface="+mn-cs"/>
              </a:defRPr>
            </a:pPr>
            <a:r>
              <a:rPr lang="en-US" sz="4000" b="0" i="0" u="none" strike="noStrike" baseline="0" dirty="0" smtClean="0">
                <a:effectLst/>
              </a:rPr>
              <a:t>LTER Identification</a:t>
            </a:r>
            <a:r>
              <a:rPr lang="en-US" sz="4000" b="0" i="0" u="none" strike="noStrike" baseline="0" dirty="0" smtClean="0"/>
              <a:t> </a:t>
            </a:r>
            <a:r>
              <a:rPr lang="en-US" sz="4000" dirty="0" smtClean="0"/>
              <a:t>Completeness</a:t>
            </a:r>
            <a:endParaRPr lang="en-US" sz="4000" dirty="0"/>
          </a:p>
        </c:rich>
      </c:tx>
      <c:layout/>
      <c:overlay val="0"/>
      <c:spPr>
        <a:noFill/>
        <a:ln>
          <a:noFill/>
        </a:ln>
        <a:effectLst/>
      </c:spPr>
      <c:txPr>
        <a:bodyPr rot="0" spcFirstLastPara="1" vertOverflow="ellipsis" vert="horz" wrap="square" anchor="ctr" anchorCtr="1"/>
        <a:lstStyle/>
        <a:p>
          <a:pPr>
            <a:defRPr sz="40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0763349398105605"/>
          <c:y val="0.124572511926541"/>
          <c:w val="0.920353363275941"/>
          <c:h val="0.725002854741792"/>
        </c:manualLayout>
      </c:layout>
      <c:barChart>
        <c:barDir val="col"/>
        <c:grouping val="stacked"/>
        <c:varyColors val="0"/>
        <c:ser>
          <c:idx val="0"/>
          <c:order val="0"/>
          <c:tx>
            <c:strRef>
              <c:f>IDspiralCounts!$G$10</c:f>
              <c:strCache>
                <c:ptCount val="1"/>
                <c:pt idx="0">
                  <c:v>0</c:v>
                </c:pt>
              </c:strCache>
            </c:strRef>
          </c:tx>
          <c:spPr>
            <a:solidFill>
              <a:schemeClr val="accent1"/>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IDspiralCounts!$G$11:$G$22</c:f>
              <c:numCache>
                <c:formatCode>General</c:formatCode>
                <c:ptCount val="12"/>
                <c:pt idx="0">
                  <c:v>60.0</c:v>
                </c:pt>
                <c:pt idx="1">
                  <c:v>79.0</c:v>
                </c:pt>
                <c:pt idx="2">
                  <c:v>146.0</c:v>
                </c:pt>
                <c:pt idx="3">
                  <c:v>89.0</c:v>
                </c:pt>
                <c:pt idx="4">
                  <c:v>47.0</c:v>
                </c:pt>
                <c:pt idx="5">
                  <c:v>70.0</c:v>
                </c:pt>
                <c:pt idx="6">
                  <c:v>23.0</c:v>
                </c:pt>
                <c:pt idx="7">
                  <c:v>73.0</c:v>
                </c:pt>
                <c:pt idx="8">
                  <c:v>183.0</c:v>
                </c:pt>
                <c:pt idx="9">
                  <c:v>90.0</c:v>
                </c:pt>
                <c:pt idx="10">
                  <c:v>16.0</c:v>
                </c:pt>
                <c:pt idx="11">
                  <c:v>86.0</c:v>
                </c:pt>
              </c:numCache>
            </c:numRef>
          </c:val>
        </c:ser>
        <c:ser>
          <c:idx val="1"/>
          <c:order val="1"/>
          <c:tx>
            <c:strRef>
              <c:f>IDspiralCounts!$H$10</c:f>
              <c:strCache>
                <c:ptCount val="1"/>
                <c:pt idx="0">
                  <c:v>1</c:v>
                </c:pt>
              </c:strCache>
            </c:strRef>
          </c:tx>
          <c:spPr>
            <a:solidFill>
              <a:schemeClr val="accent2"/>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IDspiralCounts!$H$11:$H$22</c:f>
              <c:numCache>
                <c:formatCode>General</c:formatCode>
                <c:ptCount val="12"/>
                <c:pt idx="0">
                  <c:v>21.0</c:v>
                </c:pt>
                <c:pt idx="1">
                  <c:v>71.0</c:v>
                </c:pt>
                <c:pt idx="2">
                  <c:v>47.0</c:v>
                </c:pt>
                <c:pt idx="3">
                  <c:v>53.0</c:v>
                </c:pt>
                <c:pt idx="4">
                  <c:v>101.0</c:v>
                </c:pt>
                <c:pt idx="5">
                  <c:v>17.0</c:v>
                </c:pt>
                <c:pt idx="6">
                  <c:v>33.0</c:v>
                </c:pt>
                <c:pt idx="7">
                  <c:v>30.0</c:v>
                </c:pt>
                <c:pt idx="8">
                  <c:v>35.0</c:v>
                </c:pt>
                <c:pt idx="9">
                  <c:v>130.0</c:v>
                </c:pt>
                <c:pt idx="10">
                  <c:v>15.0</c:v>
                </c:pt>
                <c:pt idx="11">
                  <c:v>66.0</c:v>
                </c:pt>
              </c:numCache>
            </c:numRef>
          </c:val>
        </c:ser>
        <c:ser>
          <c:idx val="2"/>
          <c:order val="2"/>
          <c:tx>
            <c:strRef>
              <c:f>IDspiralCounts!$I$10</c:f>
              <c:strCache>
                <c:ptCount val="1"/>
                <c:pt idx="0">
                  <c:v>2</c:v>
                </c:pt>
              </c:strCache>
            </c:strRef>
          </c:tx>
          <c:spPr>
            <a:solidFill>
              <a:schemeClr val="accent3"/>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IDspiralCounts!$I$11:$I$22</c:f>
              <c:numCache>
                <c:formatCode>General</c:formatCode>
                <c:ptCount val="12"/>
                <c:pt idx="0">
                  <c:v>127.0</c:v>
                </c:pt>
                <c:pt idx="1">
                  <c:v>59.0</c:v>
                </c:pt>
                <c:pt idx="2">
                  <c:v>22.0</c:v>
                </c:pt>
                <c:pt idx="3">
                  <c:v>14.0</c:v>
                </c:pt>
                <c:pt idx="4">
                  <c:v>81.0</c:v>
                </c:pt>
                <c:pt idx="5">
                  <c:v>54.0</c:v>
                </c:pt>
                <c:pt idx="6">
                  <c:v>49.0</c:v>
                </c:pt>
                <c:pt idx="7">
                  <c:v>24.0</c:v>
                </c:pt>
                <c:pt idx="8">
                  <c:v>16.0</c:v>
                </c:pt>
                <c:pt idx="9">
                  <c:v>25.0</c:v>
                </c:pt>
                <c:pt idx="10">
                  <c:v>212.0</c:v>
                </c:pt>
                <c:pt idx="11">
                  <c:v>60.0</c:v>
                </c:pt>
              </c:numCache>
            </c:numRef>
          </c:val>
        </c:ser>
        <c:ser>
          <c:idx val="3"/>
          <c:order val="3"/>
          <c:tx>
            <c:strRef>
              <c:f>IDspiralCounts!$J$10</c:f>
              <c:strCache>
                <c:ptCount val="1"/>
                <c:pt idx="0">
                  <c:v>3</c:v>
                </c:pt>
              </c:strCache>
            </c:strRef>
          </c:tx>
          <c:spPr>
            <a:solidFill>
              <a:schemeClr val="accent4"/>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IDspiralCounts!$J$11:$J$22</c:f>
              <c:numCache>
                <c:formatCode>General</c:formatCode>
                <c:ptCount val="12"/>
                <c:pt idx="0">
                  <c:v>21.0</c:v>
                </c:pt>
                <c:pt idx="1">
                  <c:v>41.0</c:v>
                </c:pt>
                <c:pt idx="2">
                  <c:v>5.0</c:v>
                </c:pt>
                <c:pt idx="3">
                  <c:v>69.0</c:v>
                </c:pt>
                <c:pt idx="4">
                  <c:v>21.0</c:v>
                </c:pt>
                <c:pt idx="5">
                  <c:v>94.0</c:v>
                </c:pt>
                <c:pt idx="6">
                  <c:v>111.0</c:v>
                </c:pt>
                <c:pt idx="7">
                  <c:v>112.0</c:v>
                </c:pt>
                <c:pt idx="8">
                  <c:v>16.0</c:v>
                </c:pt>
                <c:pt idx="9">
                  <c:v>4.0</c:v>
                </c:pt>
                <c:pt idx="10">
                  <c:v>6.0</c:v>
                </c:pt>
                <c:pt idx="11">
                  <c:v>38.0</c:v>
                </c:pt>
              </c:numCache>
            </c:numRef>
          </c:val>
        </c:ser>
        <c:ser>
          <c:idx val="4"/>
          <c:order val="4"/>
          <c:tx>
            <c:strRef>
              <c:f>IDspiralCounts!$K$10</c:f>
              <c:strCache>
                <c:ptCount val="1"/>
                <c:pt idx="0">
                  <c:v>4</c:v>
                </c:pt>
              </c:strCache>
            </c:strRef>
          </c:tx>
          <c:spPr>
            <a:solidFill>
              <a:schemeClr val="accent5"/>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IDspiralCounts!$K$11:$K$22</c:f>
              <c:numCache>
                <c:formatCode>General</c:formatCode>
                <c:ptCount val="12"/>
                <c:pt idx="0">
                  <c:v>19.0</c:v>
                </c:pt>
                <c:pt idx="1">
                  <c:v>0.0</c:v>
                </c:pt>
                <c:pt idx="2">
                  <c:v>27.0</c:v>
                </c:pt>
                <c:pt idx="3">
                  <c:v>10.0</c:v>
                </c:pt>
                <c:pt idx="4">
                  <c:v>0.0</c:v>
                </c:pt>
                <c:pt idx="5">
                  <c:v>14.0</c:v>
                </c:pt>
                <c:pt idx="6">
                  <c:v>20.0</c:v>
                </c:pt>
                <c:pt idx="7">
                  <c:v>8.0</c:v>
                </c:pt>
                <c:pt idx="8">
                  <c:v>0.0</c:v>
                </c:pt>
                <c:pt idx="9">
                  <c:v>1.0</c:v>
                </c:pt>
                <c:pt idx="10">
                  <c:v>1.0</c:v>
                </c:pt>
                <c:pt idx="11">
                  <c:v>0.0</c:v>
                </c:pt>
              </c:numCache>
            </c:numRef>
          </c:val>
        </c:ser>
        <c:ser>
          <c:idx val="5"/>
          <c:order val="5"/>
          <c:tx>
            <c:strRef>
              <c:f>IDspiralCounts!$L$10</c:f>
              <c:strCache>
                <c:ptCount val="1"/>
                <c:pt idx="0">
                  <c:v>5</c:v>
                </c:pt>
              </c:strCache>
            </c:strRef>
          </c:tx>
          <c:spPr>
            <a:solidFill>
              <a:schemeClr val="accent6"/>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IDspiralCounts!$L$11:$L$22</c:f>
              <c:numCache>
                <c:formatCode>General</c:formatCode>
                <c:ptCount val="12"/>
                <c:pt idx="0">
                  <c:v>0.0</c:v>
                </c:pt>
                <c:pt idx="1">
                  <c:v>0.0</c:v>
                </c:pt>
                <c:pt idx="2">
                  <c:v>3.0</c:v>
                </c:pt>
                <c:pt idx="3">
                  <c:v>9.0</c:v>
                </c:pt>
                <c:pt idx="4">
                  <c:v>0.0</c:v>
                </c:pt>
                <c:pt idx="5">
                  <c:v>1.0</c:v>
                </c:pt>
                <c:pt idx="6">
                  <c:v>14.0</c:v>
                </c:pt>
                <c:pt idx="7">
                  <c:v>2.0</c:v>
                </c:pt>
                <c:pt idx="8">
                  <c:v>0.0</c:v>
                </c:pt>
                <c:pt idx="9">
                  <c:v>0.0</c:v>
                </c:pt>
                <c:pt idx="10">
                  <c:v>0.0</c:v>
                </c:pt>
                <c:pt idx="11">
                  <c:v>0.0</c:v>
                </c:pt>
              </c:numCache>
            </c:numRef>
          </c:val>
        </c:ser>
        <c:ser>
          <c:idx val="6"/>
          <c:order val="6"/>
          <c:tx>
            <c:strRef>
              <c:f>IDspiralCounts!$M$10</c:f>
              <c:strCache>
                <c:ptCount val="1"/>
                <c:pt idx="0">
                  <c:v>6</c:v>
                </c:pt>
              </c:strCache>
            </c:strRef>
          </c:tx>
          <c:spPr>
            <a:solidFill>
              <a:schemeClr val="accent1">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IDspiralCounts!$M$11:$M$22</c:f>
              <c:numCache>
                <c:formatCode>General</c:formatCode>
                <c:ptCount val="12"/>
                <c:pt idx="0">
                  <c:v>0.0</c:v>
                </c:pt>
                <c:pt idx="1">
                  <c:v>0.0</c:v>
                </c:pt>
                <c:pt idx="2">
                  <c:v>0.0</c:v>
                </c:pt>
                <c:pt idx="3">
                  <c:v>6.0</c:v>
                </c:pt>
                <c:pt idx="4">
                  <c:v>0.0</c:v>
                </c:pt>
                <c:pt idx="5">
                  <c:v>0.0</c:v>
                </c:pt>
                <c:pt idx="6">
                  <c:v>0.0</c:v>
                </c:pt>
                <c:pt idx="7">
                  <c:v>1.0</c:v>
                </c:pt>
                <c:pt idx="8">
                  <c:v>0.0</c:v>
                </c:pt>
                <c:pt idx="9">
                  <c:v>0.0</c:v>
                </c:pt>
                <c:pt idx="10">
                  <c:v>0.0</c:v>
                </c:pt>
                <c:pt idx="11">
                  <c:v>0.0</c:v>
                </c:pt>
              </c:numCache>
            </c:numRef>
          </c:val>
        </c:ser>
        <c:ser>
          <c:idx val="7"/>
          <c:order val="7"/>
          <c:tx>
            <c:strRef>
              <c:f>IDspiralCounts!$N$10</c:f>
              <c:strCache>
                <c:ptCount val="1"/>
                <c:pt idx="0">
                  <c:v>7</c:v>
                </c:pt>
              </c:strCache>
            </c:strRef>
          </c:tx>
          <c:spPr>
            <a:solidFill>
              <a:schemeClr val="accent2">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IDspiralCounts!$N$11:$N$22</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ser>
        <c:ser>
          <c:idx val="8"/>
          <c:order val="8"/>
          <c:tx>
            <c:strRef>
              <c:f>IDspiralCounts!$O$10</c:f>
              <c:strCache>
                <c:ptCount val="1"/>
                <c:pt idx="0">
                  <c:v>8</c:v>
                </c:pt>
              </c:strCache>
            </c:strRef>
          </c:tx>
          <c:spPr>
            <a:solidFill>
              <a:schemeClr val="accent3">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IDspiralCounts!$O$11:$O$22</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ser>
        <c:ser>
          <c:idx val="9"/>
          <c:order val="9"/>
          <c:tx>
            <c:strRef>
              <c:f>IDspiralCounts!$P$10</c:f>
              <c:strCache>
                <c:ptCount val="1"/>
                <c:pt idx="0">
                  <c:v>9</c:v>
                </c:pt>
              </c:strCache>
            </c:strRef>
          </c:tx>
          <c:spPr>
            <a:solidFill>
              <a:schemeClr val="accent4">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IDspiralCounts!$P$11:$P$22</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ser>
        <c:ser>
          <c:idx val="10"/>
          <c:order val="10"/>
          <c:tx>
            <c:strRef>
              <c:f>IDspiralCounts!$Q$10</c:f>
              <c:strCache>
                <c:ptCount val="1"/>
                <c:pt idx="0">
                  <c:v>10</c:v>
                </c:pt>
              </c:strCache>
            </c:strRef>
          </c:tx>
          <c:spPr>
            <a:solidFill>
              <a:schemeClr val="accent5">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IDspiralCounts!$Q$11:$Q$22</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ser>
        <c:ser>
          <c:idx val="11"/>
          <c:order val="11"/>
          <c:tx>
            <c:strRef>
              <c:f>IDspiralCounts!$R$10</c:f>
              <c:strCache>
                <c:ptCount val="1"/>
                <c:pt idx="0">
                  <c:v>11</c:v>
                </c:pt>
              </c:strCache>
            </c:strRef>
          </c:tx>
          <c:spPr>
            <a:solidFill>
              <a:schemeClr val="accent6">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IDspiralCounts!$R$11:$R$22</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ser>
        <c:dLbls>
          <c:showLegendKey val="0"/>
          <c:showVal val="0"/>
          <c:showCatName val="0"/>
          <c:showSerName val="0"/>
          <c:showPercent val="0"/>
          <c:showBubbleSize val="0"/>
        </c:dLbls>
        <c:gapWidth val="87"/>
        <c:overlap val="100"/>
        <c:axId val="1818171312"/>
        <c:axId val="1817224592"/>
      </c:barChart>
      <c:catAx>
        <c:axId val="181817131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817224592"/>
        <c:crosses val="autoZero"/>
        <c:auto val="1"/>
        <c:lblAlgn val="ctr"/>
        <c:lblOffset val="100"/>
        <c:noMultiLvlLbl val="0"/>
      </c:catAx>
      <c:valAx>
        <c:axId val="1817224592"/>
        <c:scaling>
          <c:orientation val="minMax"/>
          <c:max val="250.0"/>
        </c:scaling>
        <c:delete val="0"/>
        <c:axPos val="l"/>
        <c:title>
          <c:tx>
            <c:rich>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a:t># of Records</a:t>
                </a:r>
              </a:p>
            </c:rich>
          </c:tx>
          <c:layout/>
          <c:overlay val="0"/>
          <c:spPr>
            <a:noFill/>
            <a:ln>
              <a:noFill/>
            </a:ln>
            <a:effectLst/>
          </c:spPr>
          <c:txPr>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numFmt formatCode="General" sourceLinked="0"/>
        <c:majorTickMark val="none"/>
        <c:minorTickMark val="none"/>
        <c:tickLblPos val="low"/>
        <c:spPr>
          <a:noFill/>
          <a:ln>
            <a:noFill/>
          </a:ln>
          <a:effectLst/>
        </c:spPr>
        <c:txPr>
          <a:bodyPr rot="-60000000" spcFirstLastPara="1" vertOverflow="ellipsis" vert="horz" wrap="square" anchor="b"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818171312"/>
        <c:crosses val="autoZero"/>
        <c:crossBetween val="between"/>
      </c:valAx>
      <c:spPr>
        <a:noFill/>
        <a:ln w="25400">
          <a:noFill/>
        </a:ln>
        <a:effectLst/>
      </c:spPr>
    </c:plotArea>
    <c:legend>
      <c:legendPos val="b"/>
      <c:legendEntry>
        <c:idx val="7"/>
        <c:delete val="1"/>
      </c:legendEntry>
      <c:legendEntry>
        <c:idx val="8"/>
        <c:delete val="1"/>
      </c:legendEntry>
      <c:legendEntry>
        <c:idx val="9"/>
        <c:delete val="1"/>
      </c:legendEntry>
      <c:legendEntry>
        <c:idx val="10"/>
        <c:delete val="1"/>
      </c:legendEntry>
      <c:legendEntry>
        <c:idx val="11"/>
        <c:delete val="1"/>
      </c:legendEntry>
      <c:layout>
        <c:manualLayout>
          <c:xMode val="edge"/>
          <c:yMode val="edge"/>
          <c:x val="0.462644789120162"/>
          <c:y val="0.926034681998234"/>
          <c:w val="0.314093246770294"/>
          <c:h val="0.0587546460437477"/>
        </c:manualLayout>
      </c:layout>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userShapes r:id="rId4"/>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4000" b="0" i="0" u="none" strike="noStrike" kern="1200" spc="0" baseline="0">
                <a:solidFill>
                  <a:schemeClr val="tx1">
                    <a:lumMod val="65000"/>
                    <a:lumOff val="35000"/>
                  </a:schemeClr>
                </a:solidFill>
                <a:latin typeface="+mn-lt"/>
                <a:ea typeface="+mn-ea"/>
                <a:cs typeface="+mn-cs"/>
              </a:defRPr>
            </a:pPr>
            <a:r>
              <a:rPr lang="en-US" sz="4000" dirty="0" smtClean="0"/>
              <a:t>LTER Collection Heterogeneity</a:t>
            </a:r>
            <a:endParaRPr lang="en-US" sz="4000" dirty="0"/>
          </a:p>
        </c:rich>
      </c:tx>
      <c:layout>
        <c:manualLayout>
          <c:xMode val="edge"/>
          <c:yMode val="edge"/>
          <c:x val="0.336145822540734"/>
          <c:y val="0.155168327089946"/>
        </c:manualLayout>
      </c:layout>
      <c:overlay val="0"/>
      <c:spPr>
        <a:noFill/>
        <a:ln>
          <a:noFill/>
        </a:ln>
        <a:effectLst/>
      </c:spPr>
      <c:txPr>
        <a:bodyPr rot="0" spcFirstLastPara="1" vertOverflow="ellipsis" vert="horz" wrap="square" anchor="ctr" anchorCtr="1"/>
        <a:lstStyle/>
        <a:p>
          <a:pPr>
            <a:defRPr sz="40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0965910533437618"/>
          <c:y val="0.32797614579505"/>
          <c:w val="0.892765198316351"/>
          <c:h val="0.459371194994672"/>
        </c:manualLayout>
      </c:layout>
      <c:barChart>
        <c:barDir val="col"/>
        <c:grouping val="clustered"/>
        <c:varyColors val="0"/>
        <c:ser>
          <c:idx val="1"/>
          <c:order val="0"/>
          <c:spPr>
            <a:solidFill>
              <a:schemeClr val="accent2"/>
            </a:solidFill>
            <a:ln>
              <a:noFill/>
            </a:ln>
            <a:effectLst/>
          </c:spPr>
          <c:invertIfNegative val="0"/>
          <c:cat>
            <c:numRef>
              <c:f>sigScoreGroups!$A$1:$W$1</c:f>
              <c:numCache>
                <c:formatCode>General</c:formatCode>
                <c:ptCount val="23"/>
                <c:pt idx="0">
                  <c:v>2005.0</c:v>
                </c:pt>
                <c:pt idx="2">
                  <c:v>2006.0</c:v>
                </c:pt>
                <c:pt idx="4">
                  <c:v>2007.0</c:v>
                </c:pt>
                <c:pt idx="6">
                  <c:v>2008.0</c:v>
                </c:pt>
                <c:pt idx="8">
                  <c:v>2009.0</c:v>
                </c:pt>
                <c:pt idx="10">
                  <c:v>2010.0</c:v>
                </c:pt>
                <c:pt idx="12">
                  <c:v>2011.0</c:v>
                </c:pt>
                <c:pt idx="14">
                  <c:v>2012.0</c:v>
                </c:pt>
                <c:pt idx="16">
                  <c:v>2013.0</c:v>
                </c:pt>
                <c:pt idx="18">
                  <c:v>2014.0</c:v>
                </c:pt>
                <c:pt idx="20">
                  <c:v>2015.0</c:v>
                </c:pt>
                <c:pt idx="22">
                  <c:v>2016.0</c:v>
                </c:pt>
              </c:numCache>
            </c:numRef>
          </c:cat>
          <c:val>
            <c:numRef>
              <c:f>sigScoreGroups!$A$57:$W$57</c:f>
              <c:numCache>
                <c:formatCode>General</c:formatCode>
                <c:ptCount val="23"/>
                <c:pt idx="0">
                  <c:v>48.0</c:v>
                </c:pt>
                <c:pt idx="2">
                  <c:v>31.0</c:v>
                </c:pt>
                <c:pt idx="4">
                  <c:v>40.0</c:v>
                </c:pt>
                <c:pt idx="6">
                  <c:v>29.0</c:v>
                </c:pt>
                <c:pt idx="8">
                  <c:v>29.0</c:v>
                </c:pt>
                <c:pt idx="10">
                  <c:v>29.0</c:v>
                </c:pt>
                <c:pt idx="12">
                  <c:v>53.0</c:v>
                </c:pt>
                <c:pt idx="14">
                  <c:v>44.0</c:v>
                </c:pt>
                <c:pt idx="16">
                  <c:v>27.0</c:v>
                </c:pt>
                <c:pt idx="18">
                  <c:v>29.0</c:v>
                </c:pt>
                <c:pt idx="20">
                  <c:v>21.0</c:v>
                </c:pt>
                <c:pt idx="22">
                  <c:v>44.0</c:v>
                </c:pt>
              </c:numCache>
            </c:numRef>
          </c:val>
        </c:ser>
        <c:dLbls>
          <c:showLegendKey val="0"/>
          <c:showVal val="0"/>
          <c:showCatName val="0"/>
          <c:showSerName val="0"/>
          <c:showPercent val="0"/>
          <c:showBubbleSize val="0"/>
        </c:dLbls>
        <c:gapWidth val="0"/>
        <c:overlap val="-81"/>
        <c:axId val="1817560400"/>
        <c:axId val="1817563024"/>
      </c:barChart>
      <c:catAx>
        <c:axId val="18175604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817563024"/>
        <c:crosses val="autoZero"/>
        <c:auto val="1"/>
        <c:lblAlgn val="ctr"/>
        <c:lblOffset val="100"/>
        <c:noMultiLvlLbl val="0"/>
      </c:catAx>
      <c:valAx>
        <c:axId val="1817563024"/>
        <c:scaling>
          <c:orientation val="minMax"/>
        </c:scaling>
        <c:delete val="0"/>
        <c:axPos val="l"/>
        <c:title>
          <c:tx>
            <c:rich>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smtClean="0"/>
                  <a:t># Signatures</a:t>
                </a:r>
                <a:endParaRPr lang="en-US" sz="2400" dirty="0"/>
              </a:p>
            </c:rich>
          </c:tx>
          <c:layout>
            <c:manualLayout>
              <c:xMode val="edge"/>
              <c:yMode val="edge"/>
              <c:x val="0.00781037849654519"/>
              <c:y val="0.311468495246414"/>
            </c:manualLayout>
          </c:layout>
          <c:overlay val="0"/>
          <c:spPr>
            <a:noFill/>
            <a:ln>
              <a:noFill/>
            </a:ln>
            <a:effectLst/>
          </c:spPr>
          <c:txPr>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majorTickMark val="none"/>
        <c:minorTickMark val="none"/>
        <c:tickLblPos val="nextTo"/>
        <c:spPr>
          <a:noFill/>
          <a:ln>
            <a:noFill/>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81756040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4000" b="0" i="0" baseline="0" dirty="0">
                <a:effectLst/>
              </a:rPr>
              <a:t>LTER’s Collection Evolution of LTER Identification</a:t>
            </a:r>
            <a:endParaRPr lang="en-US" sz="4000" dirty="0">
              <a:effectLst/>
            </a:endParaRPr>
          </a:p>
        </c:rich>
      </c:tx>
      <c:layout>
        <c:manualLayout>
          <c:xMode val="edge"/>
          <c:yMode val="edge"/>
          <c:x val="0.197539550729366"/>
          <c:y val="0.031516910181823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0788093658823381"/>
          <c:y val="0.0277297558205534"/>
          <c:w val="0.911530271632307"/>
          <c:h val="0.909357485004516"/>
        </c:manualLayout>
      </c:layout>
      <c:lineChart>
        <c:grouping val="standard"/>
        <c:varyColors val="0"/>
        <c:ser>
          <c:idx val="0"/>
          <c:order val="0"/>
          <c:tx>
            <c:strRef>
              <c:f>IDspiralCounts!$O$33</c:f>
              <c:strCache>
                <c:ptCount val="1"/>
                <c:pt idx="0">
                  <c:v>2005</c:v>
                </c:pt>
              </c:strCache>
            </c:strRef>
          </c:tx>
          <c:spPr>
            <a:ln w="152400" cap="rnd">
              <a:solidFill>
                <a:schemeClr val="accent1">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IDspiralCounts!$P$33:$V$33</c:f>
              <c:numCache>
                <c:formatCode>General</c:formatCode>
                <c:ptCount val="7"/>
                <c:pt idx="0">
                  <c:v>0.0</c:v>
                </c:pt>
                <c:pt idx="1">
                  <c:v>0.0</c:v>
                </c:pt>
                <c:pt idx="2">
                  <c:v>19.0</c:v>
                </c:pt>
                <c:pt idx="3">
                  <c:v>21.0</c:v>
                </c:pt>
                <c:pt idx="4">
                  <c:v>127.0</c:v>
                </c:pt>
                <c:pt idx="5">
                  <c:v>21.0</c:v>
                </c:pt>
                <c:pt idx="6">
                  <c:v>60.0</c:v>
                </c:pt>
              </c:numCache>
            </c:numRef>
          </c:val>
          <c:smooth val="0"/>
        </c:ser>
        <c:ser>
          <c:idx val="1"/>
          <c:order val="1"/>
          <c:tx>
            <c:strRef>
              <c:f>IDspiralCounts!$O$34</c:f>
              <c:strCache>
                <c:ptCount val="1"/>
                <c:pt idx="0">
                  <c:v>2006</c:v>
                </c:pt>
              </c:strCache>
            </c:strRef>
          </c:tx>
          <c:spPr>
            <a:ln w="152400" cap="rnd">
              <a:solidFill>
                <a:schemeClr val="accent2">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IDspiralCounts!$P$34:$V$34</c:f>
              <c:numCache>
                <c:formatCode>General</c:formatCode>
                <c:ptCount val="7"/>
                <c:pt idx="0">
                  <c:v>0.0</c:v>
                </c:pt>
                <c:pt idx="1">
                  <c:v>0.0</c:v>
                </c:pt>
                <c:pt idx="2">
                  <c:v>0.0</c:v>
                </c:pt>
                <c:pt idx="3">
                  <c:v>41.0</c:v>
                </c:pt>
                <c:pt idx="4">
                  <c:v>59.0</c:v>
                </c:pt>
                <c:pt idx="5">
                  <c:v>71.0</c:v>
                </c:pt>
                <c:pt idx="6">
                  <c:v>79.0</c:v>
                </c:pt>
              </c:numCache>
            </c:numRef>
          </c:val>
          <c:smooth val="0"/>
        </c:ser>
        <c:ser>
          <c:idx val="2"/>
          <c:order val="2"/>
          <c:tx>
            <c:strRef>
              <c:f>IDspiralCounts!$O$35</c:f>
              <c:strCache>
                <c:ptCount val="1"/>
                <c:pt idx="0">
                  <c:v>2007</c:v>
                </c:pt>
              </c:strCache>
            </c:strRef>
          </c:tx>
          <c:spPr>
            <a:ln w="152400" cap="rnd">
              <a:solidFill>
                <a:schemeClr val="accent3">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IDspiralCounts!$P$35:$V$35</c:f>
              <c:numCache>
                <c:formatCode>General</c:formatCode>
                <c:ptCount val="7"/>
                <c:pt idx="0">
                  <c:v>0.0</c:v>
                </c:pt>
                <c:pt idx="1">
                  <c:v>3.0</c:v>
                </c:pt>
                <c:pt idx="2">
                  <c:v>27.0</c:v>
                </c:pt>
                <c:pt idx="3">
                  <c:v>5.0</c:v>
                </c:pt>
                <c:pt idx="4">
                  <c:v>22.0</c:v>
                </c:pt>
                <c:pt idx="5">
                  <c:v>47.0</c:v>
                </c:pt>
                <c:pt idx="6">
                  <c:v>146.0</c:v>
                </c:pt>
              </c:numCache>
            </c:numRef>
          </c:val>
          <c:smooth val="0"/>
        </c:ser>
        <c:ser>
          <c:idx val="3"/>
          <c:order val="3"/>
          <c:tx>
            <c:strRef>
              <c:f>IDspiralCounts!$O$36</c:f>
              <c:strCache>
                <c:ptCount val="1"/>
                <c:pt idx="0">
                  <c:v>2008</c:v>
                </c:pt>
              </c:strCache>
            </c:strRef>
          </c:tx>
          <c:spPr>
            <a:ln w="152400" cap="rnd">
              <a:solidFill>
                <a:schemeClr val="accent4">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layout>
                <c:manualLayout>
                  <c:x val="-0.0251640299239638"/>
                  <c:y val="-0.0292199305775584"/>
                </c:manualLayout>
              </c:layout>
              <c:dLblPos val="r"/>
              <c:showLegendKey val="0"/>
              <c:showVal val="0"/>
              <c:showCatName val="0"/>
              <c:showSerName val="1"/>
              <c:showPercent val="0"/>
              <c:showBubbleSize val="0"/>
              <c:extLst>
                <c:ext xmlns:c15="http://schemas.microsoft.com/office/drawing/2012/chart" uri="{CE6537A1-D6FC-4f65-9D91-7224C49458BB}">
                  <c15:layout/>
                </c:ext>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IDspiralCounts!$P$36:$V$36</c:f>
              <c:numCache>
                <c:formatCode>General</c:formatCode>
                <c:ptCount val="7"/>
                <c:pt idx="0">
                  <c:v>6.0</c:v>
                </c:pt>
                <c:pt idx="1">
                  <c:v>9.0</c:v>
                </c:pt>
                <c:pt idx="2">
                  <c:v>10.0</c:v>
                </c:pt>
                <c:pt idx="3">
                  <c:v>69.0</c:v>
                </c:pt>
                <c:pt idx="4">
                  <c:v>14.0</c:v>
                </c:pt>
                <c:pt idx="5">
                  <c:v>53.0</c:v>
                </c:pt>
                <c:pt idx="6">
                  <c:v>89.0</c:v>
                </c:pt>
              </c:numCache>
            </c:numRef>
          </c:val>
          <c:smooth val="0"/>
        </c:ser>
        <c:ser>
          <c:idx val="4"/>
          <c:order val="4"/>
          <c:tx>
            <c:strRef>
              <c:f>IDspiralCounts!$O$37</c:f>
              <c:strCache>
                <c:ptCount val="1"/>
                <c:pt idx="0">
                  <c:v>2009</c:v>
                </c:pt>
              </c:strCache>
            </c:strRef>
          </c:tx>
          <c:spPr>
            <a:ln w="152400" cap="rnd">
              <a:solidFill>
                <a:schemeClr val="accent5">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IDspiralCounts!$P$37:$V$37</c:f>
              <c:numCache>
                <c:formatCode>General</c:formatCode>
                <c:ptCount val="7"/>
                <c:pt idx="0">
                  <c:v>0.0</c:v>
                </c:pt>
                <c:pt idx="1">
                  <c:v>0.0</c:v>
                </c:pt>
                <c:pt idx="2">
                  <c:v>0.0</c:v>
                </c:pt>
                <c:pt idx="3">
                  <c:v>21.0</c:v>
                </c:pt>
                <c:pt idx="4">
                  <c:v>81.0</c:v>
                </c:pt>
                <c:pt idx="5">
                  <c:v>101.0</c:v>
                </c:pt>
                <c:pt idx="6">
                  <c:v>47.0</c:v>
                </c:pt>
              </c:numCache>
            </c:numRef>
          </c:val>
          <c:smooth val="0"/>
        </c:ser>
        <c:ser>
          <c:idx val="5"/>
          <c:order val="5"/>
          <c:tx>
            <c:strRef>
              <c:f>IDspiralCounts!$O$38</c:f>
              <c:strCache>
                <c:ptCount val="1"/>
                <c:pt idx="0">
                  <c:v>2010</c:v>
                </c:pt>
              </c:strCache>
            </c:strRef>
          </c:tx>
          <c:spPr>
            <a:ln w="152400" cap="rnd">
              <a:solidFill>
                <a:schemeClr val="accent6">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IDspiralCounts!$P$38:$V$38</c:f>
              <c:numCache>
                <c:formatCode>General</c:formatCode>
                <c:ptCount val="7"/>
                <c:pt idx="0">
                  <c:v>0.0</c:v>
                </c:pt>
                <c:pt idx="1">
                  <c:v>1.0</c:v>
                </c:pt>
                <c:pt idx="2">
                  <c:v>14.0</c:v>
                </c:pt>
                <c:pt idx="3">
                  <c:v>94.0</c:v>
                </c:pt>
                <c:pt idx="4">
                  <c:v>54.0</c:v>
                </c:pt>
                <c:pt idx="5">
                  <c:v>17.0</c:v>
                </c:pt>
                <c:pt idx="6">
                  <c:v>70.0</c:v>
                </c:pt>
              </c:numCache>
            </c:numRef>
          </c:val>
          <c:smooth val="0"/>
        </c:ser>
        <c:ser>
          <c:idx val="6"/>
          <c:order val="6"/>
          <c:tx>
            <c:strRef>
              <c:f>IDspiralCounts!$O$39</c:f>
              <c:strCache>
                <c:ptCount val="1"/>
                <c:pt idx="0">
                  <c:v>2011</c:v>
                </c:pt>
              </c:strCache>
            </c:strRef>
          </c:tx>
          <c:spPr>
            <a:ln w="152400" cap="rnd">
              <a:solidFill>
                <a:schemeClr val="accent1">
                  <a:lumMod val="60000"/>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layout>
                <c:manualLayout>
                  <c:x val="-0.0234953643349769"/>
                  <c:y val="-0.0479987652190342"/>
                </c:manualLayout>
              </c:layout>
              <c:dLblPos val="r"/>
              <c:showLegendKey val="0"/>
              <c:showVal val="0"/>
              <c:showCatName val="0"/>
              <c:showSerName val="1"/>
              <c:showPercent val="0"/>
              <c:showBubbleSize val="0"/>
              <c:extLst>
                <c:ext xmlns:c15="http://schemas.microsoft.com/office/drawing/2012/chart" uri="{CE6537A1-D6FC-4f65-9D91-7224C49458BB}">
                  <c15:layout/>
                </c:ext>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IDspiralCounts!$P$39:$V$39</c:f>
              <c:numCache>
                <c:formatCode>General</c:formatCode>
                <c:ptCount val="7"/>
                <c:pt idx="0">
                  <c:v>0.0</c:v>
                </c:pt>
                <c:pt idx="1">
                  <c:v>14.0</c:v>
                </c:pt>
                <c:pt idx="2">
                  <c:v>20.0</c:v>
                </c:pt>
                <c:pt idx="3">
                  <c:v>111.0</c:v>
                </c:pt>
                <c:pt idx="4">
                  <c:v>49.0</c:v>
                </c:pt>
                <c:pt idx="5">
                  <c:v>33.0</c:v>
                </c:pt>
                <c:pt idx="6">
                  <c:v>23.0</c:v>
                </c:pt>
              </c:numCache>
            </c:numRef>
          </c:val>
          <c:smooth val="0"/>
        </c:ser>
        <c:ser>
          <c:idx val="7"/>
          <c:order val="7"/>
          <c:tx>
            <c:strRef>
              <c:f>IDspiralCounts!$O$40</c:f>
              <c:strCache>
                <c:ptCount val="1"/>
                <c:pt idx="0">
                  <c:v>2012</c:v>
                </c:pt>
              </c:strCache>
            </c:strRef>
          </c:tx>
          <c:spPr>
            <a:ln w="152400" cap="rnd">
              <a:solidFill>
                <a:schemeClr val="accent2">
                  <a:lumMod val="60000"/>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IDspiralCounts!$P$40:$V$40</c:f>
              <c:numCache>
                <c:formatCode>General</c:formatCode>
                <c:ptCount val="7"/>
                <c:pt idx="0">
                  <c:v>1.0</c:v>
                </c:pt>
                <c:pt idx="1">
                  <c:v>2.0</c:v>
                </c:pt>
                <c:pt idx="2">
                  <c:v>8.0</c:v>
                </c:pt>
                <c:pt idx="3">
                  <c:v>112.0</c:v>
                </c:pt>
                <c:pt idx="4">
                  <c:v>24.0</c:v>
                </c:pt>
                <c:pt idx="5">
                  <c:v>30.0</c:v>
                </c:pt>
                <c:pt idx="6">
                  <c:v>73.0</c:v>
                </c:pt>
              </c:numCache>
            </c:numRef>
          </c:val>
          <c:smooth val="0"/>
        </c:ser>
        <c:ser>
          <c:idx val="8"/>
          <c:order val="8"/>
          <c:tx>
            <c:strRef>
              <c:f>IDspiralCounts!$O$41</c:f>
              <c:strCache>
                <c:ptCount val="1"/>
                <c:pt idx="0">
                  <c:v>2013</c:v>
                </c:pt>
              </c:strCache>
            </c:strRef>
          </c:tx>
          <c:spPr>
            <a:ln w="152400" cap="rnd">
              <a:solidFill>
                <a:schemeClr val="accent3">
                  <a:lumMod val="60000"/>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IDspiralCounts!$P$41:$V$41</c:f>
              <c:numCache>
                <c:formatCode>General</c:formatCode>
                <c:ptCount val="7"/>
                <c:pt idx="0">
                  <c:v>0.0</c:v>
                </c:pt>
                <c:pt idx="1">
                  <c:v>0.0</c:v>
                </c:pt>
                <c:pt idx="2">
                  <c:v>0.0</c:v>
                </c:pt>
                <c:pt idx="3">
                  <c:v>16.0</c:v>
                </c:pt>
                <c:pt idx="4">
                  <c:v>16.0</c:v>
                </c:pt>
                <c:pt idx="5">
                  <c:v>35.0</c:v>
                </c:pt>
                <c:pt idx="6">
                  <c:v>183.0</c:v>
                </c:pt>
              </c:numCache>
            </c:numRef>
          </c:val>
          <c:smooth val="0"/>
        </c:ser>
        <c:ser>
          <c:idx val="9"/>
          <c:order val="9"/>
          <c:tx>
            <c:strRef>
              <c:f>IDspiralCounts!$O$42</c:f>
              <c:strCache>
                <c:ptCount val="1"/>
                <c:pt idx="0">
                  <c:v>2014</c:v>
                </c:pt>
              </c:strCache>
            </c:strRef>
          </c:tx>
          <c:spPr>
            <a:ln w="152400" cap="rnd">
              <a:solidFill>
                <a:schemeClr val="accent4">
                  <a:lumMod val="60000"/>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IDspiralCounts!$P$42:$V$42</c:f>
              <c:numCache>
                <c:formatCode>General</c:formatCode>
                <c:ptCount val="7"/>
                <c:pt idx="0">
                  <c:v>0.0</c:v>
                </c:pt>
                <c:pt idx="1">
                  <c:v>0.0</c:v>
                </c:pt>
                <c:pt idx="2">
                  <c:v>1.0</c:v>
                </c:pt>
                <c:pt idx="3">
                  <c:v>4.0</c:v>
                </c:pt>
                <c:pt idx="4">
                  <c:v>25.0</c:v>
                </c:pt>
                <c:pt idx="5">
                  <c:v>130.0</c:v>
                </c:pt>
                <c:pt idx="6">
                  <c:v>90.0</c:v>
                </c:pt>
              </c:numCache>
            </c:numRef>
          </c:val>
          <c:smooth val="0"/>
        </c:ser>
        <c:ser>
          <c:idx val="10"/>
          <c:order val="10"/>
          <c:tx>
            <c:strRef>
              <c:f>IDspiralCounts!$O$43</c:f>
              <c:strCache>
                <c:ptCount val="1"/>
                <c:pt idx="0">
                  <c:v>2015</c:v>
                </c:pt>
              </c:strCache>
            </c:strRef>
          </c:tx>
          <c:spPr>
            <a:ln w="152400" cap="rnd">
              <a:solidFill>
                <a:schemeClr val="accent5">
                  <a:lumMod val="60000"/>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IDspiralCounts!$P$43:$V$43</c:f>
              <c:numCache>
                <c:formatCode>General</c:formatCode>
                <c:ptCount val="7"/>
                <c:pt idx="0">
                  <c:v>0.0</c:v>
                </c:pt>
                <c:pt idx="1">
                  <c:v>0.0</c:v>
                </c:pt>
                <c:pt idx="2">
                  <c:v>1.0</c:v>
                </c:pt>
                <c:pt idx="3">
                  <c:v>6.0</c:v>
                </c:pt>
                <c:pt idx="4">
                  <c:v>212.0</c:v>
                </c:pt>
                <c:pt idx="5">
                  <c:v>15.0</c:v>
                </c:pt>
                <c:pt idx="6">
                  <c:v>16.0</c:v>
                </c:pt>
              </c:numCache>
            </c:numRef>
          </c:val>
          <c:smooth val="0"/>
        </c:ser>
        <c:ser>
          <c:idx val="11"/>
          <c:order val="11"/>
          <c:tx>
            <c:strRef>
              <c:f>IDspiralCounts!$O$44</c:f>
              <c:strCache>
                <c:ptCount val="1"/>
                <c:pt idx="0">
                  <c:v>2016</c:v>
                </c:pt>
              </c:strCache>
            </c:strRef>
          </c:tx>
          <c:spPr>
            <a:ln w="152400" cap="rnd">
              <a:solidFill>
                <a:schemeClr val="accent6">
                  <a:lumMod val="60000"/>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IDspiralCounts!$P$44:$V$44</c:f>
              <c:numCache>
                <c:formatCode>General</c:formatCode>
                <c:ptCount val="7"/>
                <c:pt idx="0">
                  <c:v>0.0</c:v>
                </c:pt>
                <c:pt idx="1">
                  <c:v>0.0</c:v>
                </c:pt>
                <c:pt idx="2">
                  <c:v>0.0</c:v>
                </c:pt>
                <c:pt idx="3">
                  <c:v>38.0</c:v>
                </c:pt>
                <c:pt idx="4">
                  <c:v>60.0</c:v>
                </c:pt>
                <c:pt idx="5">
                  <c:v>66.0</c:v>
                </c:pt>
                <c:pt idx="6">
                  <c:v>86.0</c:v>
                </c:pt>
              </c:numCache>
            </c:numRef>
          </c:val>
          <c:smooth val="0"/>
        </c:ser>
        <c:dLbls>
          <c:showLegendKey val="0"/>
          <c:showVal val="0"/>
          <c:showCatName val="0"/>
          <c:showSerName val="0"/>
          <c:showPercent val="0"/>
          <c:showBubbleSize val="0"/>
        </c:dLbls>
        <c:smooth val="0"/>
        <c:axId val="1898520080"/>
        <c:axId val="1898515360"/>
      </c:lineChart>
      <c:catAx>
        <c:axId val="1898520080"/>
        <c:scaling>
          <c:orientation val="minMax"/>
        </c:scaling>
        <c:delete val="0"/>
        <c:axPos val="b"/>
        <c:title>
          <c:tx>
            <c:rich>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a:t># Concepts Missing</a:t>
                </a:r>
              </a:p>
            </c:rich>
          </c:tx>
          <c:layout/>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898515360"/>
        <c:crosses val="autoZero"/>
        <c:auto val="1"/>
        <c:lblAlgn val="ctr"/>
        <c:lblOffset val="100"/>
        <c:noMultiLvlLbl val="0"/>
      </c:catAx>
      <c:valAx>
        <c:axId val="1898515360"/>
        <c:scaling>
          <c:orientation val="minMax"/>
        </c:scaling>
        <c:delete val="0"/>
        <c:axPos val="l"/>
        <c:title>
          <c:tx>
            <c:rich>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a:t># Records</a:t>
                </a:r>
              </a:p>
            </c:rich>
          </c:tx>
          <c:layout/>
          <c:overlay val="0"/>
          <c:spPr>
            <a:noFill/>
            <a:ln>
              <a:noFill/>
            </a:ln>
            <a:effectLst/>
          </c:spPr>
          <c:txPr>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majorTickMark val="none"/>
        <c:minorTickMark val="none"/>
        <c:tickLblPos val="nextTo"/>
        <c:spPr>
          <a:noFill/>
          <a:ln>
            <a:solidFill>
              <a:schemeClr val="bg2"/>
            </a:solidFill>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89852008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4000" b="0" i="0" u="none" strike="noStrike" kern="1200" spc="0" baseline="0">
                <a:solidFill>
                  <a:schemeClr val="tx1">
                    <a:lumMod val="65000"/>
                    <a:lumOff val="35000"/>
                  </a:schemeClr>
                </a:solidFill>
                <a:latin typeface="+mn-lt"/>
                <a:ea typeface="+mn-ea"/>
                <a:cs typeface="+mn-cs"/>
              </a:defRPr>
            </a:pPr>
            <a:r>
              <a:rPr lang="en-US" sz="4000" b="0" i="0" baseline="0">
                <a:effectLst/>
              </a:rPr>
              <a:t>Theoretical Model of Collection Evolution</a:t>
            </a:r>
            <a:endParaRPr lang="en-US" sz="4000">
              <a:effectLst/>
            </a:endParaRPr>
          </a:p>
        </c:rich>
      </c:tx>
      <c:layout/>
      <c:overlay val="0"/>
      <c:spPr>
        <a:noFill/>
        <a:ln>
          <a:noFill/>
        </a:ln>
        <a:effectLst/>
      </c:spPr>
      <c:txPr>
        <a:bodyPr rot="0" spcFirstLastPara="1" vertOverflow="ellipsis" vert="horz" wrap="square" anchor="ctr" anchorCtr="1"/>
        <a:lstStyle/>
        <a:p>
          <a:pPr>
            <a:defRPr sz="40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0948125983840249"/>
          <c:y val="0.102649050738766"/>
          <c:w val="0.859472990323057"/>
          <c:h val="0.778749257185909"/>
        </c:manualLayout>
      </c:layout>
      <c:lineChart>
        <c:grouping val="standard"/>
        <c:varyColors val="0"/>
        <c:ser>
          <c:idx val="0"/>
          <c:order val="0"/>
          <c:tx>
            <c:strRef>
              <c:f>Sheet2!$A$2</c:f>
              <c:strCache>
                <c:ptCount val="1"/>
                <c:pt idx="0">
                  <c:v>Start</c:v>
                </c:pt>
              </c:strCache>
            </c:strRef>
          </c:tx>
          <c:spPr>
            <a:ln w="304800" cap="rnd">
              <a:solidFill>
                <a:schemeClr val="accent1"/>
              </a:solidFill>
              <a:round/>
            </a:ln>
            <a:effectLst/>
          </c:spPr>
          <c:marker>
            <c:symbol val="none"/>
          </c:marker>
          <c:dLbls>
            <c:dLbl>
              <c:idx val="0"/>
              <c:layout>
                <c:manualLayout>
                  <c:x val="0.00882207937231754"/>
                  <c:y val="0.00322907374604389"/>
                </c:manualLayout>
              </c:layout>
              <c:spPr>
                <a:noFill/>
                <a:ln>
                  <a:noFill/>
                </a:ln>
                <a:effectLst/>
              </c:spPr>
              <c:txPr>
                <a:bodyPr rot="0" spcFirstLastPara="1" vertOverflow="ellipsis" vert="horz" wrap="square" lIns="38100" tIns="19050" rIns="38100" bIns="19050" anchor="ctr" anchorCtr="1">
                  <a:noAutofit/>
                </a:bodyPr>
                <a:lstStyle/>
                <a:p>
                  <a:pPr>
                    <a:defRPr sz="24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1"/>
              <c:showPercent val="0"/>
              <c:showBubbleSize val="0"/>
              <c:extLst>
                <c:ext xmlns:c15="http://schemas.microsoft.com/office/drawing/2012/chart" uri="{CE6537A1-D6FC-4f65-9D91-7224C49458BB}">
                  <c15:layout>
                    <c:manualLayout>
                      <c:w val="0.0422457616602534"/>
                      <c:h val="0.0223387830266866"/>
                    </c:manualLayout>
                  </c15:layout>
                </c:ext>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layout/>
                <c15:showLeaderLines val="0"/>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Sheet2!$B$2:$L$2</c:f>
              <c:numCache>
                <c:formatCode>0</c:formatCode>
                <c:ptCount val="11"/>
                <c:pt idx="0">
                  <c:v>1000.0</c:v>
                </c:pt>
                <c:pt idx="1">
                  <c:v>0.0</c:v>
                </c:pt>
                <c:pt idx="2">
                  <c:v>0.0</c:v>
                </c:pt>
                <c:pt idx="3">
                  <c:v>0.0</c:v>
                </c:pt>
                <c:pt idx="4">
                  <c:v>0.0</c:v>
                </c:pt>
                <c:pt idx="5">
                  <c:v>0.0</c:v>
                </c:pt>
                <c:pt idx="6">
                  <c:v>0.0</c:v>
                </c:pt>
                <c:pt idx="7">
                  <c:v>0.0</c:v>
                </c:pt>
                <c:pt idx="8">
                  <c:v>0.0</c:v>
                </c:pt>
                <c:pt idx="9">
                  <c:v>0.0</c:v>
                </c:pt>
                <c:pt idx="10">
                  <c:v>0.0</c:v>
                </c:pt>
              </c:numCache>
            </c:numRef>
          </c:val>
          <c:smooth val="0"/>
        </c:ser>
        <c:ser>
          <c:idx val="1"/>
          <c:order val="1"/>
          <c:tx>
            <c:strRef>
              <c:f>Sheet2!$A$6</c:f>
              <c:strCache>
                <c:ptCount val="1"/>
                <c:pt idx="0">
                  <c:v>1st Month</c:v>
                </c:pt>
              </c:strCache>
            </c:strRef>
          </c:tx>
          <c:spPr>
            <a:ln w="304800" cap="rnd">
              <a:solidFill>
                <a:schemeClr val="accent2"/>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Sheet2!$B$6:$L$6</c:f>
              <c:numCache>
                <c:formatCode>0</c:formatCode>
                <c:ptCount val="11"/>
                <c:pt idx="0">
                  <c:v>62.5</c:v>
                </c:pt>
                <c:pt idx="1">
                  <c:v>250.0</c:v>
                </c:pt>
                <c:pt idx="2">
                  <c:v>375.0</c:v>
                </c:pt>
                <c:pt idx="3">
                  <c:v>250.0</c:v>
                </c:pt>
                <c:pt idx="4">
                  <c:v>62.5</c:v>
                </c:pt>
                <c:pt idx="5">
                  <c:v>0.0</c:v>
                </c:pt>
                <c:pt idx="6">
                  <c:v>0.0</c:v>
                </c:pt>
                <c:pt idx="7">
                  <c:v>0.0</c:v>
                </c:pt>
                <c:pt idx="8">
                  <c:v>0.0</c:v>
                </c:pt>
                <c:pt idx="9">
                  <c:v>0.0</c:v>
                </c:pt>
                <c:pt idx="10">
                  <c:v>0.0</c:v>
                </c:pt>
              </c:numCache>
            </c:numRef>
          </c:val>
          <c:smooth val="0"/>
        </c:ser>
        <c:ser>
          <c:idx val="2"/>
          <c:order val="2"/>
          <c:tx>
            <c:strRef>
              <c:f>Sheet2!$A$10</c:f>
              <c:strCache>
                <c:ptCount val="1"/>
                <c:pt idx="0">
                  <c:v>2nd Month</c:v>
                </c:pt>
              </c:strCache>
            </c:strRef>
          </c:tx>
          <c:spPr>
            <a:ln w="304800" cap="rnd">
              <a:solidFill>
                <a:schemeClr val="accent3"/>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Sheet2!$B$10:$L$10</c:f>
              <c:numCache>
                <c:formatCode>0</c:formatCode>
                <c:ptCount val="11"/>
                <c:pt idx="0">
                  <c:v>3.90625</c:v>
                </c:pt>
                <c:pt idx="1">
                  <c:v>31.25</c:v>
                </c:pt>
                <c:pt idx="2">
                  <c:v>109.375</c:v>
                </c:pt>
                <c:pt idx="3">
                  <c:v>218.75</c:v>
                </c:pt>
                <c:pt idx="4">
                  <c:v>273.4375</c:v>
                </c:pt>
                <c:pt idx="5">
                  <c:v>218.75</c:v>
                </c:pt>
                <c:pt idx="6">
                  <c:v>109.375</c:v>
                </c:pt>
                <c:pt idx="7">
                  <c:v>31.25</c:v>
                </c:pt>
                <c:pt idx="8">
                  <c:v>3.90625</c:v>
                </c:pt>
                <c:pt idx="9">
                  <c:v>0.0</c:v>
                </c:pt>
                <c:pt idx="10">
                  <c:v>0.0</c:v>
                </c:pt>
              </c:numCache>
            </c:numRef>
          </c:val>
          <c:smooth val="0"/>
        </c:ser>
        <c:ser>
          <c:idx val="3"/>
          <c:order val="3"/>
          <c:tx>
            <c:strRef>
              <c:f>Sheet2!$A$14</c:f>
              <c:strCache>
                <c:ptCount val="1"/>
                <c:pt idx="0">
                  <c:v>3rd Month</c:v>
                </c:pt>
              </c:strCache>
            </c:strRef>
          </c:tx>
          <c:spPr>
            <a:ln w="304800" cap="rnd">
              <a:solidFill>
                <a:schemeClr val="accent4"/>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Sheet2!$B$14:$L$14</c:f>
              <c:numCache>
                <c:formatCode>0</c:formatCode>
                <c:ptCount val="11"/>
                <c:pt idx="0">
                  <c:v>0.244140625</c:v>
                </c:pt>
                <c:pt idx="1">
                  <c:v>2.9296875</c:v>
                </c:pt>
                <c:pt idx="2">
                  <c:v>16.11328125</c:v>
                </c:pt>
                <c:pt idx="3">
                  <c:v>53.7109375</c:v>
                </c:pt>
                <c:pt idx="4">
                  <c:v>120.849609375</c:v>
                </c:pt>
                <c:pt idx="5">
                  <c:v>193.359375</c:v>
                </c:pt>
                <c:pt idx="6">
                  <c:v>225.5859375</c:v>
                </c:pt>
                <c:pt idx="7">
                  <c:v>193.359375</c:v>
                </c:pt>
                <c:pt idx="8">
                  <c:v>120.849609375</c:v>
                </c:pt>
                <c:pt idx="9">
                  <c:v>53.7109375</c:v>
                </c:pt>
                <c:pt idx="10">
                  <c:v>19.287109375</c:v>
                </c:pt>
              </c:numCache>
            </c:numRef>
          </c:val>
          <c:smooth val="0"/>
        </c:ser>
        <c:ser>
          <c:idx val="4"/>
          <c:order val="4"/>
          <c:tx>
            <c:strRef>
              <c:f>Sheet2!$A$18</c:f>
              <c:strCache>
                <c:ptCount val="1"/>
                <c:pt idx="0">
                  <c:v>4th Month</c:v>
                </c:pt>
              </c:strCache>
            </c:strRef>
          </c:tx>
          <c:spPr>
            <a:ln w="304800" cap="rnd">
              <a:solidFill>
                <a:schemeClr val="accent5"/>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Sheet2!$B$18:$L$18</c:f>
              <c:numCache>
                <c:formatCode>0</c:formatCode>
                <c:ptCount val="11"/>
                <c:pt idx="0">
                  <c:v>0.0152587890625</c:v>
                </c:pt>
                <c:pt idx="1">
                  <c:v>0.244140625</c:v>
                </c:pt>
                <c:pt idx="2">
                  <c:v>1.8310546875</c:v>
                </c:pt>
                <c:pt idx="3">
                  <c:v>8.544921875</c:v>
                </c:pt>
                <c:pt idx="4">
                  <c:v>27.77099609375</c:v>
                </c:pt>
                <c:pt idx="5">
                  <c:v>66.650390625</c:v>
                </c:pt>
                <c:pt idx="6">
                  <c:v>122.1923828125</c:v>
                </c:pt>
                <c:pt idx="7">
                  <c:v>174.560546875</c:v>
                </c:pt>
                <c:pt idx="8">
                  <c:v>196.380615234375</c:v>
                </c:pt>
                <c:pt idx="9">
                  <c:v>174.560546875</c:v>
                </c:pt>
                <c:pt idx="10">
                  <c:v>227.2491455078125</c:v>
                </c:pt>
              </c:numCache>
            </c:numRef>
          </c:val>
          <c:smooth val="0"/>
        </c:ser>
        <c:ser>
          <c:idx val="5"/>
          <c:order val="5"/>
          <c:tx>
            <c:strRef>
              <c:f>Sheet2!$A$22</c:f>
              <c:strCache>
                <c:ptCount val="1"/>
                <c:pt idx="0">
                  <c:v>5th Month</c:v>
                </c:pt>
              </c:strCache>
            </c:strRef>
          </c:tx>
          <c:spPr>
            <a:ln w="304800" cap="rnd">
              <a:solidFill>
                <a:schemeClr val="accent6"/>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layout>
                <c:manualLayout>
                  <c:x val="-0.00882207937231758"/>
                  <c:y val="-0.0417729252285854"/>
                </c:manualLayout>
              </c:layout>
              <c:dLblPos val="r"/>
              <c:showLegendKey val="0"/>
              <c:showVal val="0"/>
              <c:showCatName val="0"/>
              <c:showSerName val="1"/>
              <c:showPercent val="0"/>
              <c:showBubbleSize val="0"/>
              <c:extLst>
                <c:ext xmlns:c15="http://schemas.microsoft.com/office/drawing/2012/chart" uri="{CE6537A1-D6FC-4f65-9D91-7224C49458BB}">
                  <c15:layout/>
                </c:ext>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Sheet2!$B$22:$L$22</c:f>
              <c:numCache>
                <c:formatCode>0</c:formatCode>
                <c:ptCount val="11"/>
                <c:pt idx="0">
                  <c:v>0.00095367431640625</c:v>
                </c:pt>
                <c:pt idx="1">
                  <c:v>0.019073486328125</c:v>
                </c:pt>
                <c:pt idx="2">
                  <c:v>0.181198120117187</c:v>
                </c:pt>
                <c:pt idx="3">
                  <c:v>1.087188720703125</c:v>
                </c:pt>
                <c:pt idx="4">
                  <c:v>4.620552062988281</c:v>
                </c:pt>
                <c:pt idx="5">
                  <c:v>14.7857666015625</c:v>
                </c:pt>
                <c:pt idx="6">
                  <c:v>36.96441650390625</c:v>
                </c:pt>
                <c:pt idx="7">
                  <c:v>73.9288330078125</c:v>
                </c:pt>
                <c:pt idx="8">
                  <c:v>120.1343536376953</c:v>
                </c:pt>
                <c:pt idx="9">
                  <c:v>160.1791381835937</c:v>
                </c:pt>
                <c:pt idx="10">
                  <c:v>588.0985260009766</c:v>
                </c:pt>
              </c:numCache>
            </c:numRef>
          </c:val>
          <c:smooth val="0"/>
        </c:ser>
        <c:ser>
          <c:idx val="6"/>
          <c:order val="6"/>
          <c:tx>
            <c:strRef>
              <c:f>Sheet2!$A$26</c:f>
              <c:strCache>
                <c:ptCount val="1"/>
                <c:pt idx="0">
                  <c:v>6th Month</c:v>
                </c:pt>
              </c:strCache>
            </c:strRef>
          </c:tx>
          <c:spPr>
            <a:ln w="304800" cap="rnd">
              <a:solidFill>
                <a:schemeClr val="accent1">
                  <a:lumMod val="60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layout>
                <c:manualLayout>
                  <c:x val="-0.000386163316834205"/>
                  <c:y val="-0.0331270421348866"/>
                </c:manualLayout>
              </c:layout>
              <c:dLblPos val="r"/>
              <c:showLegendKey val="0"/>
              <c:showVal val="0"/>
              <c:showCatName val="0"/>
              <c:showSerName val="1"/>
              <c:showPercent val="0"/>
              <c:showBubbleSize val="0"/>
              <c:extLst>
                <c:ext xmlns:c15="http://schemas.microsoft.com/office/drawing/2012/chart" uri="{CE6537A1-D6FC-4f65-9D91-7224C49458BB}">
                  <c15:layout/>
                </c:ext>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Sheet2!$B$26:$L$26</c:f>
              <c:numCache>
                <c:formatCode>0</c:formatCode>
                <c:ptCount val="11"/>
                <c:pt idx="0">
                  <c:v>5.96046447753906E-5</c:v>
                </c:pt>
                <c:pt idx="1">
                  <c:v>0.00143051147460937</c:v>
                </c:pt>
                <c:pt idx="2">
                  <c:v>0.0164508819580078</c:v>
                </c:pt>
                <c:pt idx="3">
                  <c:v>0.120639801025391</c:v>
                </c:pt>
                <c:pt idx="4">
                  <c:v>0.633358955383301</c:v>
                </c:pt>
                <c:pt idx="5">
                  <c:v>2.533435821533203</c:v>
                </c:pt>
                <c:pt idx="6">
                  <c:v>8.022546768188476</c:v>
                </c:pt>
                <c:pt idx="7">
                  <c:v>20.6294059753418</c:v>
                </c:pt>
                <c:pt idx="8">
                  <c:v>43.83748769760132</c:v>
                </c:pt>
                <c:pt idx="9">
                  <c:v>77.93331146240234</c:v>
                </c:pt>
                <c:pt idx="10">
                  <c:v>846.2718725204467</c:v>
                </c:pt>
              </c:numCache>
            </c:numRef>
          </c:val>
          <c:smooth val="0"/>
        </c:ser>
        <c:dLbls>
          <c:showLegendKey val="0"/>
          <c:showVal val="0"/>
          <c:showCatName val="0"/>
          <c:showSerName val="0"/>
          <c:showPercent val="0"/>
          <c:showBubbleSize val="0"/>
        </c:dLbls>
        <c:smooth val="0"/>
        <c:axId val="1814241968"/>
        <c:axId val="1814244816"/>
      </c:lineChart>
      <c:catAx>
        <c:axId val="1814241968"/>
        <c:scaling>
          <c:orientation val="minMax"/>
        </c:scaling>
        <c:delete val="0"/>
        <c:axPos val="b"/>
        <c:title>
          <c:tx>
            <c:rich>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a:t>#</a:t>
                </a:r>
                <a:r>
                  <a:rPr lang="en-US" sz="2400" baseline="0"/>
                  <a:t> </a:t>
                </a:r>
                <a:r>
                  <a:rPr lang="en-US" sz="2400"/>
                  <a:t>Missing Concepts</a:t>
                </a:r>
              </a:p>
            </c:rich>
          </c:tx>
          <c:layout/>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numFmt formatCode="0"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814244816"/>
        <c:crosses val="autoZero"/>
        <c:auto val="1"/>
        <c:lblAlgn val="ctr"/>
        <c:lblOffset val="100"/>
        <c:noMultiLvlLbl val="0"/>
      </c:catAx>
      <c:valAx>
        <c:axId val="1814244816"/>
        <c:scaling>
          <c:orientation val="minMax"/>
          <c:max val="1000.0"/>
        </c:scaling>
        <c:delete val="0"/>
        <c:axPos val="l"/>
        <c:title>
          <c:tx>
            <c:rich>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a:t># Records</a:t>
                </a:r>
              </a:p>
            </c:rich>
          </c:tx>
          <c:layout/>
          <c:overlay val="0"/>
          <c:spPr>
            <a:noFill/>
            <a:ln>
              <a:noFill/>
            </a:ln>
            <a:effectLst/>
          </c:spPr>
          <c:txPr>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majorTickMark val="none"/>
        <c:minorTickMark val="none"/>
        <c:tickLblPos val="nextTo"/>
        <c:spPr>
          <a:noFill/>
          <a:ln>
            <a:solidFill>
              <a:schemeClr val="bg2">
                <a:lumMod val="90000"/>
              </a:schemeClr>
            </a:solidFill>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81424196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userShapes r:id="rId4"/>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1400" b="0" i="0" u="none" strike="noStrike" kern="1200" spc="0" baseline="0">
                <a:solidFill>
                  <a:sysClr val="windowText" lastClr="000000">
                    <a:lumMod val="65000"/>
                    <a:lumOff val="35000"/>
                  </a:sysClr>
                </a:solidFill>
                <a:latin typeface="+mn-lt"/>
                <a:ea typeface="+mn-ea"/>
                <a:cs typeface="+mn-cs"/>
              </a:defRPr>
            </a:pPr>
            <a:r>
              <a:rPr lang="en-US" sz="4000" b="0" i="0" baseline="0">
                <a:effectLst/>
              </a:rPr>
              <a:t>LTER </a:t>
            </a:r>
            <a:r>
              <a:rPr lang="en-US" sz="4000" b="0" i="0" baseline="0" smtClean="0">
                <a:effectLst/>
              </a:rPr>
              <a:t>Identification</a:t>
            </a:r>
            <a:r>
              <a:rPr lang="en-US" sz="4000" b="0" i="0" baseline="0" dirty="0">
                <a:effectLst/>
              </a:rPr>
              <a:t> </a:t>
            </a:r>
            <a:r>
              <a:rPr lang="en-US" sz="4000" smtClean="0"/>
              <a:t>Concept </a:t>
            </a:r>
            <a:r>
              <a:rPr lang="en-US" sz="4000" dirty="0"/>
              <a:t>Completeness</a:t>
            </a:r>
          </a:p>
        </c:rich>
      </c:tx>
      <c:layout/>
      <c:overlay val="0"/>
      <c:spPr>
        <a:noFill/>
        <a:ln>
          <a:noFill/>
        </a:ln>
        <a:effectLst/>
      </c:spPr>
      <c:txPr>
        <a:bodyPr rot="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1400" b="0" i="0" u="none" strike="noStrike" kern="1200" spc="0" baseline="0">
              <a:solidFill>
                <a:sysClr val="windowText" lastClr="000000">
                  <a:lumMod val="65000"/>
                  <a:lumOff val="35000"/>
                </a:sysClr>
              </a:solidFill>
              <a:latin typeface="+mn-lt"/>
              <a:ea typeface="+mn-ea"/>
              <a:cs typeface="+mn-cs"/>
            </a:defRPr>
          </a:pPr>
          <a:endParaRPr lang="en-US"/>
        </a:p>
      </c:txPr>
    </c:title>
    <c:autoTitleDeleted val="0"/>
    <c:plotArea>
      <c:layout>
        <c:manualLayout>
          <c:layoutTarget val="inner"/>
          <c:xMode val="edge"/>
          <c:yMode val="edge"/>
          <c:x val="0.0731061312106256"/>
          <c:y val="0.122423811484836"/>
          <c:w val="0.926618962477485"/>
          <c:h val="0.701032400859657"/>
        </c:manualLayout>
      </c:layout>
      <c:lineChart>
        <c:grouping val="standard"/>
        <c:varyColors val="0"/>
        <c:ser>
          <c:idx val="3"/>
          <c:order val="0"/>
          <c:tx>
            <c:strRef>
              <c:f>data!$D$8</c:f>
              <c:strCache>
                <c:ptCount val="1"/>
                <c:pt idx="0">
                  <c:v>Metadata Contact</c:v>
                </c:pt>
              </c:strCache>
            </c:strRef>
          </c:tx>
          <c:spPr>
            <a:ln w="152400" cap="rnd">
              <a:solidFill>
                <a:schemeClr val="accent4">
                  <a:alpha val="75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data!$E$8:$P$8</c:f>
              <c:numCache>
                <c:formatCode>0.00%</c:formatCode>
                <c:ptCount val="12"/>
                <c:pt idx="0">
                  <c:v>0.5</c:v>
                </c:pt>
                <c:pt idx="1">
                  <c:v>0.704</c:v>
                </c:pt>
                <c:pt idx="2">
                  <c:v>0.768</c:v>
                </c:pt>
                <c:pt idx="3">
                  <c:v>0.592</c:v>
                </c:pt>
                <c:pt idx="4">
                  <c:v>0.444</c:v>
                </c:pt>
                <c:pt idx="5">
                  <c:v>0.46</c:v>
                </c:pt>
                <c:pt idx="6">
                  <c:v>0.32</c:v>
                </c:pt>
                <c:pt idx="7">
                  <c:v>0.812</c:v>
                </c:pt>
                <c:pt idx="8">
                  <c:v>0.88</c:v>
                </c:pt>
                <c:pt idx="9">
                  <c:v>0.908</c:v>
                </c:pt>
                <c:pt idx="10">
                  <c:v>0.948</c:v>
                </c:pt>
                <c:pt idx="11">
                  <c:v>0.568</c:v>
                </c:pt>
              </c:numCache>
            </c:numRef>
          </c:val>
          <c:smooth val="0"/>
        </c:ser>
        <c:ser>
          <c:idx val="4"/>
          <c:order val="1"/>
          <c:tx>
            <c:strRef>
              <c:f>data!$D$9</c:f>
              <c:strCache>
                <c:ptCount val="1"/>
                <c:pt idx="0">
                  <c:v>Contributor Name</c:v>
                </c:pt>
              </c:strCache>
            </c:strRef>
          </c:tx>
          <c:spPr>
            <a:ln w="152400" cap="rnd">
              <a:solidFill>
                <a:schemeClr val="accent5">
                  <a:alpha val="75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data!$E$9:$P$9</c:f>
              <c:numCache>
                <c:formatCode>0.00%</c:formatCode>
                <c:ptCount val="12"/>
                <c:pt idx="0">
                  <c:v>0.657258064516129</c:v>
                </c:pt>
                <c:pt idx="1">
                  <c:v>0.484</c:v>
                </c:pt>
                <c:pt idx="2">
                  <c:v>0.736</c:v>
                </c:pt>
                <c:pt idx="3">
                  <c:v>0.384</c:v>
                </c:pt>
                <c:pt idx="4">
                  <c:v>0.456</c:v>
                </c:pt>
                <c:pt idx="5">
                  <c:v>0.34</c:v>
                </c:pt>
                <c:pt idx="6">
                  <c:v>0.224</c:v>
                </c:pt>
                <c:pt idx="7">
                  <c:v>0.408</c:v>
                </c:pt>
                <c:pt idx="8">
                  <c:v>0.804</c:v>
                </c:pt>
                <c:pt idx="9">
                  <c:v>0.464</c:v>
                </c:pt>
                <c:pt idx="10">
                  <c:v>0.1</c:v>
                </c:pt>
                <c:pt idx="11">
                  <c:v>0.6</c:v>
                </c:pt>
              </c:numCache>
            </c:numRef>
          </c:val>
          <c:smooth val="0"/>
        </c:ser>
        <c:ser>
          <c:idx val="5"/>
          <c:order val="2"/>
          <c:tx>
            <c:strRef>
              <c:f>data!$D$10</c:f>
              <c:strCache>
                <c:ptCount val="1"/>
                <c:pt idx="0">
                  <c:v>Publisher</c:v>
                </c:pt>
              </c:strCache>
            </c:strRef>
          </c:tx>
          <c:spPr>
            <a:ln w="152400" cap="rnd">
              <a:solidFill>
                <a:schemeClr val="accent6">
                  <a:alpha val="75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data!$E$10:$P$10</c:f>
              <c:numCache>
                <c:formatCode>0.00%</c:formatCode>
                <c:ptCount val="12"/>
                <c:pt idx="0">
                  <c:v>0.834677419354839</c:v>
                </c:pt>
                <c:pt idx="1">
                  <c:v>0.82</c:v>
                </c:pt>
                <c:pt idx="2">
                  <c:v>0.852</c:v>
                </c:pt>
                <c:pt idx="3">
                  <c:v>0.604</c:v>
                </c:pt>
                <c:pt idx="4">
                  <c:v>0.924</c:v>
                </c:pt>
                <c:pt idx="5">
                  <c:v>0.588</c:v>
                </c:pt>
                <c:pt idx="6">
                  <c:v>0.344</c:v>
                </c:pt>
                <c:pt idx="7">
                  <c:v>0.52</c:v>
                </c:pt>
                <c:pt idx="8">
                  <c:v>0.908</c:v>
                </c:pt>
                <c:pt idx="9">
                  <c:v>0.98</c:v>
                </c:pt>
                <c:pt idx="10">
                  <c:v>0.964</c:v>
                </c:pt>
                <c:pt idx="11">
                  <c:v>0.688</c:v>
                </c:pt>
              </c:numCache>
            </c:numRef>
          </c:val>
          <c:smooth val="0"/>
        </c:ser>
        <c:ser>
          <c:idx val="6"/>
          <c:order val="3"/>
          <c:tx>
            <c:strRef>
              <c:f>data!$D$11</c:f>
              <c:strCache>
                <c:ptCount val="1"/>
                <c:pt idx="0">
                  <c:v>Publication Date</c:v>
                </c:pt>
              </c:strCache>
            </c:strRef>
          </c:tx>
          <c:spPr>
            <a:ln w="152400" cap="rnd">
              <a:solidFill>
                <a:schemeClr val="accent1">
                  <a:lumMod val="60000"/>
                  <a:alpha val="75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data!$E$11:$P$11</c:f>
              <c:numCache>
                <c:formatCode>0.00%</c:formatCode>
                <c:ptCount val="12"/>
                <c:pt idx="0">
                  <c:v>0.512096774193548</c:v>
                </c:pt>
                <c:pt idx="1">
                  <c:v>0.776</c:v>
                </c:pt>
                <c:pt idx="2">
                  <c:v>0.832</c:v>
                </c:pt>
                <c:pt idx="3">
                  <c:v>0.88</c:v>
                </c:pt>
                <c:pt idx="4">
                  <c:v>0.932</c:v>
                </c:pt>
                <c:pt idx="5">
                  <c:v>0.968</c:v>
                </c:pt>
                <c:pt idx="6">
                  <c:v>0.884</c:v>
                </c:pt>
                <c:pt idx="7">
                  <c:v>0.932</c:v>
                </c:pt>
                <c:pt idx="8">
                  <c:v>0.988</c:v>
                </c:pt>
                <c:pt idx="9">
                  <c:v>0.984</c:v>
                </c:pt>
                <c:pt idx="10">
                  <c:v>0.992</c:v>
                </c:pt>
                <c:pt idx="11">
                  <c:v>0.996</c:v>
                </c:pt>
              </c:numCache>
            </c:numRef>
          </c:val>
          <c:smooth val="0"/>
        </c:ser>
        <c:ser>
          <c:idx val="8"/>
          <c:order val="4"/>
          <c:tx>
            <c:strRef>
              <c:f>data!$D$13</c:f>
              <c:strCache>
                <c:ptCount val="1"/>
                <c:pt idx="0">
                  <c:v>Abstract</c:v>
                </c:pt>
              </c:strCache>
            </c:strRef>
          </c:tx>
          <c:spPr>
            <a:ln w="152400" cap="rnd">
              <a:solidFill>
                <a:schemeClr val="accent3">
                  <a:lumMod val="60000"/>
                  <a:alpha val="75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data!$E$13:$P$13</c:f>
              <c:numCache>
                <c:formatCode>0.00%</c:formatCode>
                <c:ptCount val="12"/>
                <c:pt idx="0">
                  <c:v>0.955645161290323</c:v>
                </c:pt>
                <c:pt idx="1">
                  <c:v>1.0</c:v>
                </c:pt>
                <c:pt idx="2">
                  <c:v>0.94</c:v>
                </c:pt>
                <c:pt idx="3">
                  <c:v>1.0</c:v>
                </c:pt>
                <c:pt idx="4">
                  <c:v>0.988</c:v>
                </c:pt>
                <c:pt idx="5">
                  <c:v>0.976</c:v>
                </c:pt>
                <c:pt idx="6">
                  <c:v>0.964</c:v>
                </c:pt>
                <c:pt idx="7">
                  <c:v>0.976</c:v>
                </c:pt>
                <c:pt idx="8">
                  <c:v>1.0</c:v>
                </c:pt>
                <c:pt idx="9">
                  <c:v>0.996</c:v>
                </c:pt>
                <c:pt idx="10">
                  <c:v>1.0</c:v>
                </c:pt>
                <c:pt idx="11">
                  <c:v>1.0</c:v>
                </c:pt>
              </c:numCache>
            </c:numRef>
          </c:val>
          <c:smooth val="0"/>
        </c:ser>
        <c:ser>
          <c:idx val="9"/>
          <c:order val="5"/>
          <c:tx>
            <c:strRef>
              <c:f>data!$D$14</c:f>
              <c:strCache>
                <c:ptCount val="1"/>
                <c:pt idx="0">
                  <c:v>Keyword</c:v>
                </c:pt>
              </c:strCache>
            </c:strRef>
          </c:tx>
          <c:spPr>
            <a:ln w="152400" cap="rnd">
              <a:solidFill>
                <a:schemeClr val="accent4">
                  <a:lumMod val="60000"/>
                  <a:alpha val="75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data!$E$14:$P$14</c:f>
              <c:numCache>
                <c:formatCode>0.00%</c:formatCode>
                <c:ptCount val="12"/>
                <c:pt idx="0">
                  <c:v>0.935483870967742</c:v>
                </c:pt>
                <c:pt idx="1">
                  <c:v>1.0</c:v>
                </c:pt>
                <c:pt idx="2">
                  <c:v>0.996</c:v>
                </c:pt>
                <c:pt idx="3">
                  <c:v>0.94</c:v>
                </c:pt>
                <c:pt idx="4">
                  <c:v>1.0</c:v>
                </c:pt>
                <c:pt idx="5">
                  <c:v>0.972</c:v>
                </c:pt>
                <c:pt idx="6">
                  <c:v>0.908</c:v>
                </c:pt>
                <c:pt idx="7">
                  <c:v>0.972</c:v>
                </c:pt>
                <c:pt idx="8">
                  <c:v>1.0</c:v>
                </c:pt>
                <c:pt idx="9">
                  <c:v>0.984</c:v>
                </c:pt>
                <c:pt idx="10">
                  <c:v>1.0</c:v>
                </c:pt>
                <c:pt idx="11">
                  <c:v>1.0</c:v>
                </c:pt>
              </c:numCache>
            </c:numRef>
          </c:val>
          <c:smooth val="0"/>
        </c:ser>
        <c:ser>
          <c:idx val="10"/>
          <c:order val="6"/>
          <c:tx>
            <c:strRef>
              <c:f>data!$D$15</c:f>
              <c:strCache>
                <c:ptCount val="1"/>
                <c:pt idx="0">
                  <c:v>Resource Distribution</c:v>
                </c:pt>
              </c:strCache>
            </c:strRef>
          </c:tx>
          <c:spPr>
            <a:ln w="152400" cap="rnd">
              <a:solidFill>
                <a:schemeClr val="accent2">
                  <a:alpha val="75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data!$E$15:$P$15</c:f>
              <c:numCache>
                <c:formatCode>0.00%</c:formatCode>
                <c:ptCount val="12"/>
                <c:pt idx="0">
                  <c:v>0.935483870967742</c:v>
                </c:pt>
                <c:pt idx="1">
                  <c:v>0.968</c:v>
                </c:pt>
                <c:pt idx="2">
                  <c:v>0.96</c:v>
                </c:pt>
                <c:pt idx="3">
                  <c:v>0.964</c:v>
                </c:pt>
                <c:pt idx="4">
                  <c:v>0.952</c:v>
                </c:pt>
                <c:pt idx="5">
                  <c:v>0.824</c:v>
                </c:pt>
                <c:pt idx="6">
                  <c:v>0.9</c:v>
                </c:pt>
                <c:pt idx="7">
                  <c:v>0.532</c:v>
                </c:pt>
                <c:pt idx="8">
                  <c:v>0.96</c:v>
                </c:pt>
                <c:pt idx="9">
                  <c:v>0.9</c:v>
                </c:pt>
                <c:pt idx="10">
                  <c:v>0.152</c:v>
                </c:pt>
                <c:pt idx="11">
                  <c:v>0.948</c:v>
                </c:pt>
              </c:numCache>
            </c:numRef>
          </c:val>
          <c:smooth val="0"/>
        </c:ser>
        <c:dLbls>
          <c:showLegendKey val="0"/>
          <c:showVal val="0"/>
          <c:showCatName val="0"/>
          <c:showSerName val="0"/>
          <c:showPercent val="0"/>
          <c:showBubbleSize val="0"/>
        </c:dLbls>
        <c:smooth val="0"/>
        <c:axId val="1868384304"/>
        <c:axId val="1817141296"/>
      </c:lineChart>
      <c:catAx>
        <c:axId val="186838430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817141296"/>
        <c:crosses val="autoZero"/>
        <c:auto val="1"/>
        <c:lblAlgn val="ctr"/>
        <c:lblOffset val="100"/>
        <c:noMultiLvlLbl val="0"/>
      </c:catAx>
      <c:valAx>
        <c:axId val="1817141296"/>
        <c:scaling>
          <c:orientation val="minMax"/>
          <c:max val="1.0"/>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868384304"/>
        <c:crosses val="autoZero"/>
        <c:crossBetween val="between"/>
        <c:majorUnit val="0.1"/>
        <c:minorUnit val="0.01"/>
      </c:valAx>
      <c:spPr>
        <a:noFill/>
        <a:ln>
          <a:noFill/>
        </a:ln>
        <a:effectLst/>
      </c:spPr>
    </c:plotArea>
    <c:legend>
      <c:legendPos val="b"/>
      <c:layout>
        <c:manualLayout>
          <c:xMode val="edge"/>
          <c:yMode val="edge"/>
          <c:x val="0.0596105483290369"/>
          <c:y val="0.883336135587285"/>
          <c:w val="0.939185832298917"/>
          <c:h val="0.0961920840920287"/>
        </c:manualLayout>
      </c:layout>
      <c:overlay val="0"/>
      <c:spPr>
        <a:noFill/>
        <a:ln>
          <a:noFill/>
        </a:ln>
        <a:effectLst/>
      </c:spPr>
      <c:txPr>
        <a:bodyPr rot="0" spcFirstLastPara="1" vertOverflow="ellipsis" vert="horz" wrap="square" anchor="ctr" anchorCtr="1"/>
        <a:lstStyle/>
        <a:p>
          <a:pPr algn="just">
            <a:defRPr sz="2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0.89424</cdr:x>
      <cdr:y>0.12037</cdr:y>
    </cdr:from>
    <cdr:to>
      <cdr:x>0.98731</cdr:x>
      <cdr:y>0.23611</cdr:y>
    </cdr:to>
    <cdr:sp macro="" textlink="">
      <cdr:nvSpPr>
        <cdr:cNvPr id="2" name="TextBox 1"/>
        <cdr:cNvSpPr txBox="1"/>
      </cdr:nvSpPr>
      <cdr:spPr>
        <a:xfrm xmlns:a="http://schemas.openxmlformats.org/drawingml/2006/main">
          <a:off x="10737850" y="660400"/>
          <a:ext cx="1117600" cy="635000"/>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endParaRPr lang="en-US" sz="1100"/>
        </a:p>
      </cdr:txBody>
    </cdr:sp>
  </cdr:relSizeAnchor>
  <cdr:relSizeAnchor xmlns:cdr="http://schemas.openxmlformats.org/drawingml/2006/chartDrawing">
    <cdr:from>
      <cdr:x>0.89318</cdr:x>
      <cdr:y>0.12731</cdr:y>
    </cdr:from>
    <cdr:to>
      <cdr:x>0.98837</cdr:x>
      <cdr:y>0.25463</cdr:y>
    </cdr:to>
    <cdr:sp macro="" textlink="">
      <cdr:nvSpPr>
        <cdr:cNvPr id="3" name="TextBox 2"/>
        <cdr:cNvSpPr txBox="1"/>
      </cdr:nvSpPr>
      <cdr:spPr>
        <a:xfrm xmlns:a="http://schemas.openxmlformats.org/drawingml/2006/main">
          <a:off x="10725150" y="698500"/>
          <a:ext cx="1143000" cy="698500"/>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endParaRPr lang="en-US" sz="1100"/>
        </a:p>
      </cdr:txBody>
    </cdr:sp>
  </cdr:relSizeAnchor>
  <cdr:relSizeAnchor xmlns:cdr="http://schemas.openxmlformats.org/drawingml/2006/chartDrawing">
    <cdr:from>
      <cdr:x>0.26484</cdr:x>
      <cdr:y>0.93199</cdr:y>
    </cdr:from>
    <cdr:to>
      <cdr:x>0.48109</cdr:x>
      <cdr:y>0.96764</cdr:y>
    </cdr:to>
    <cdr:sp macro="" textlink="">
      <cdr:nvSpPr>
        <cdr:cNvPr id="5" name="TextBox 4"/>
        <cdr:cNvSpPr txBox="1"/>
      </cdr:nvSpPr>
      <cdr:spPr>
        <a:xfrm xmlns:a="http://schemas.openxmlformats.org/drawingml/2006/main">
          <a:off x="4245168" y="13290362"/>
          <a:ext cx="3466185" cy="508469"/>
        </a:xfrm>
        <a:prstGeom xmlns:a="http://schemas.openxmlformats.org/drawingml/2006/main" prst="rect">
          <a:avLst/>
        </a:prstGeom>
      </cdr:spPr>
      <cdr:txBody>
        <a:bodyPr xmlns:a="http://schemas.openxmlformats.org/drawingml/2006/main" wrap="square" rtlCol="0" anchor="ct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algn="ctr"/>
          <a:r>
            <a:rPr lang="en-US" sz="2400" b="0" dirty="0"/>
            <a:t>#</a:t>
          </a:r>
          <a:r>
            <a:rPr lang="en-US" sz="2400" b="0" baseline="0" dirty="0"/>
            <a:t> </a:t>
          </a:r>
          <a:r>
            <a:rPr lang="en-US" sz="2400" b="0" dirty="0"/>
            <a:t>Concepts missing</a:t>
          </a:r>
          <a:endParaRPr lang="en-US" sz="1100" b="0" dirty="0"/>
        </a:p>
      </cdr:txBody>
    </cdr:sp>
  </cdr:relSizeAnchor>
</c:userShapes>
</file>

<file path=ppt/drawings/drawing2.xml><?xml version="1.0" encoding="utf-8"?>
<c:userShapes xmlns:c="http://schemas.openxmlformats.org/drawingml/2006/chart">
  <cdr:relSizeAnchor xmlns:cdr="http://schemas.openxmlformats.org/drawingml/2006/chartDrawing">
    <cdr:from>
      <cdr:x>0.20325</cdr:x>
      <cdr:y>0.34618</cdr:y>
    </cdr:from>
    <cdr:to>
      <cdr:x>0.45449</cdr:x>
      <cdr:y>0.45165</cdr:y>
    </cdr:to>
    <cdr:sp macro="" textlink="">
      <cdr:nvSpPr>
        <cdr:cNvPr id="2" name="Right Arrow 1"/>
        <cdr:cNvSpPr/>
      </cdr:nvSpPr>
      <cdr:spPr>
        <a:xfrm xmlns:a="http://schemas.openxmlformats.org/drawingml/2006/main">
          <a:off x="3040694" y="3348490"/>
          <a:ext cx="3758799" cy="1020195"/>
        </a:xfrm>
        <a:prstGeom xmlns:a="http://schemas.openxmlformats.org/drawingml/2006/main" prst="rightArrow">
          <a:avLst/>
        </a:prstGeom>
        <a:noFill xmlns:a="http://schemas.openxmlformats.org/drawingml/2006/main"/>
        <a:ln xmlns:a="http://schemas.openxmlformats.org/drawingml/2006/main">
          <a:solidFill>
            <a:schemeClr val="accent3"/>
          </a:solidFill>
        </a:ln>
      </cdr:spPr>
      <cdr:style>
        <a:lnRef xmlns:a="http://schemas.openxmlformats.org/drawingml/2006/main" idx="1">
          <a:schemeClr val="accent1"/>
        </a:lnRef>
        <a:fillRef xmlns:a="http://schemas.openxmlformats.org/drawingml/2006/main" idx="3">
          <a:schemeClr val="accent1"/>
        </a:fillRef>
        <a:effectRef xmlns:a="http://schemas.openxmlformats.org/drawingml/2006/main" idx="2">
          <a:schemeClr val="accent1"/>
        </a:effectRef>
        <a:fontRef xmlns:a="http://schemas.openxmlformats.org/drawingml/2006/main" idx="minor">
          <a:schemeClr val="lt1"/>
        </a:fontRef>
      </cdr:style>
      <cdr:txBody>
        <a:bodyPr xmlns:a="http://schemas.openxmlformats.org/drawingml/2006/main" anchor="ctr" anchorCtr="1"/>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r>
            <a:rPr lang="en-US" sz="2400">
              <a:solidFill>
                <a:schemeClr val="tx1"/>
              </a:solidFill>
            </a:rPr>
            <a:t>Collection </a:t>
          </a:r>
          <a:r>
            <a:rPr lang="en-US" sz="2400" baseline="0">
              <a:solidFill>
                <a:schemeClr val="tx1"/>
              </a:solidFill>
            </a:rPr>
            <a:t>Completeness</a:t>
          </a:r>
          <a:endParaRPr lang="en-US" sz="2400">
            <a:solidFill>
              <a:schemeClr val="tx1"/>
            </a:solidFill>
          </a:endParaRPr>
        </a:p>
      </cdr:txBody>
    </cdr:sp>
  </cdr:relSizeAnchor>
</c:userShapes>
</file>

<file path=ppt/media/image1.tiff>
</file>

<file path=ppt/media/image2.tiff>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8924916-2EE5-1540-BD62-1BE903B74790}" type="datetimeFigureOut">
              <a:rPr lang="en-US" smtClean="0"/>
              <a:t>11/28/16</a:t>
            </a:fld>
            <a:endParaRPr lang="en-US"/>
          </a:p>
        </p:txBody>
      </p:sp>
      <p:sp>
        <p:nvSpPr>
          <p:cNvPr id="4" name="Slide Image Placeholder 3"/>
          <p:cNvSpPr>
            <a:spLocks noGrp="1" noRot="1" noChangeAspect="1"/>
          </p:cNvSpPr>
          <p:nvPr>
            <p:ph type="sldImg" idx="2"/>
          </p:nvPr>
        </p:nvSpPr>
        <p:spPr>
          <a:xfrm>
            <a:off x="762000" y="685800"/>
            <a:ext cx="5334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2CF3391-0F17-3842-A730-62361FAE31FA}" type="slidenum">
              <a:rPr lang="en-US" smtClean="0"/>
              <a:t>‹#›</a:t>
            </a:fld>
            <a:endParaRPr lang="en-US"/>
          </a:p>
        </p:txBody>
      </p:sp>
    </p:spTree>
    <p:extLst>
      <p:ext uri="{BB962C8B-B14F-4D97-AF65-F5344CB8AC3E}">
        <p14:creationId xmlns:p14="http://schemas.microsoft.com/office/powerpoint/2010/main" val="850573292"/>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Thicker number </a:t>
            </a:r>
            <a:endParaRPr lang="en-US" dirty="0"/>
          </a:p>
        </p:txBody>
      </p:sp>
      <p:sp>
        <p:nvSpPr>
          <p:cNvPr id="4" name="Slide Number Placeholder 3"/>
          <p:cNvSpPr>
            <a:spLocks noGrp="1"/>
          </p:cNvSpPr>
          <p:nvPr>
            <p:ph type="sldNum" sz="quarter" idx="10"/>
          </p:nvPr>
        </p:nvSpPr>
        <p:spPr/>
        <p:txBody>
          <a:bodyPr/>
          <a:lstStyle/>
          <a:p>
            <a:fld id="{F2CF3391-0F17-3842-A730-62361FAE31FA}" type="slidenum">
              <a:rPr lang="en-US" smtClean="0"/>
              <a:t>1</a:t>
            </a:fld>
            <a:endParaRPr lang="en-US"/>
          </a:p>
        </p:txBody>
      </p:sp>
    </p:spTree>
    <p:extLst>
      <p:ext uri="{BB962C8B-B14F-4D97-AF65-F5344CB8AC3E}">
        <p14:creationId xmlns:p14="http://schemas.microsoft.com/office/powerpoint/2010/main" val="4502548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400800" y="5387342"/>
            <a:ext cx="38404800" cy="11460480"/>
          </a:xfrm>
        </p:spPr>
        <p:txBody>
          <a:bodyPr anchor="b"/>
          <a:lstStyle>
            <a:lvl1pPr algn="ctr">
              <a:defRPr sz="25200"/>
            </a:lvl1pPr>
          </a:lstStyle>
          <a:p>
            <a:r>
              <a:rPr lang="en-US" smtClean="0"/>
              <a:t>Click to edit Master title style</a:t>
            </a:r>
            <a:endParaRPr lang="en-US" dirty="0"/>
          </a:p>
        </p:txBody>
      </p:sp>
      <p:sp>
        <p:nvSpPr>
          <p:cNvPr id="3" name="Subtitle 2"/>
          <p:cNvSpPr>
            <a:spLocks noGrp="1"/>
          </p:cNvSpPr>
          <p:nvPr>
            <p:ph type="subTitle" idx="1"/>
          </p:nvPr>
        </p:nvSpPr>
        <p:spPr>
          <a:xfrm>
            <a:off x="6400800" y="17289782"/>
            <a:ext cx="38404800" cy="7947658"/>
          </a:xfrm>
        </p:spPr>
        <p:txBody>
          <a:bodyPr/>
          <a:lstStyle>
            <a:lvl1pPr marL="0" indent="0" algn="ctr">
              <a:buNone/>
              <a:defRPr sz="10080"/>
            </a:lvl1pPr>
            <a:lvl2pPr marL="1920240" indent="0" algn="ctr">
              <a:buNone/>
              <a:defRPr sz="8400"/>
            </a:lvl2pPr>
            <a:lvl3pPr marL="3840480" indent="0" algn="ctr">
              <a:buNone/>
              <a:defRPr sz="7560"/>
            </a:lvl3pPr>
            <a:lvl4pPr marL="5760720" indent="0" algn="ctr">
              <a:buNone/>
              <a:defRPr sz="6720"/>
            </a:lvl4pPr>
            <a:lvl5pPr marL="7680960" indent="0" algn="ctr">
              <a:buNone/>
              <a:defRPr sz="6720"/>
            </a:lvl5pPr>
            <a:lvl6pPr marL="9601200" indent="0" algn="ctr">
              <a:buNone/>
              <a:defRPr sz="6720"/>
            </a:lvl6pPr>
            <a:lvl7pPr marL="11521440" indent="0" algn="ctr">
              <a:buNone/>
              <a:defRPr sz="6720"/>
            </a:lvl7pPr>
            <a:lvl8pPr marL="13441680" indent="0" algn="ctr">
              <a:buNone/>
              <a:defRPr sz="6720"/>
            </a:lvl8pPr>
            <a:lvl9pPr marL="15361920" indent="0" algn="ctr">
              <a:buNone/>
              <a:defRPr sz="672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746C8418-0B28-FE41-92E2-487517FC0C34}" type="datetimeFigureOut">
              <a:rPr lang="en-US" smtClean="0"/>
              <a:t>11/28/16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9840127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46C8418-0B28-FE41-92E2-487517FC0C34}" type="datetimeFigureOut">
              <a:rPr lang="en-US" smtClean="0"/>
              <a:t>11/28/16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2679332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6644580" y="1752600"/>
            <a:ext cx="11041380" cy="27896822"/>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3520440" y="1752600"/>
            <a:ext cx="32484060" cy="2789682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46C8418-0B28-FE41-92E2-487517FC0C34}" type="datetimeFigureOut">
              <a:rPr lang="en-US" smtClean="0"/>
              <a:t>11/28/16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20279212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46C8418-0B28-FE41-92E2-487517FC0C34}" type="datetimeFigureOut">
              <a:rPr lang="en-US" smtClean="0"/>
              <a:t>11/28/16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5299505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93770" y="8206745"/>
            <a:ext cx="44165520" cy="13693138"/>
          </a:xfrm>
        </p:spPr>
        <p:txBody>
          <a:bodyPr anchor="b"/>
          <a:lstStyle>
            <a:lvl1pPr>
              <a:defRPr sz="25200"/>
            </a:lvl1pPr>
          </a:lstStyle>
          <a:p>
            <a:r>
              <a:rPr lang="en-US" smtClean="0"/>
              <a:t>Click to edit Master title style</a:t>
            </a:r>
            <a:endParaRPr lang="en-US" dirty="0"/>
          </a:p>
        </p:txBody>
      </p:sp>
      <p:sp>
        <p:nvSpPr>
          <p:cNvPr id="3" name="Text Placeholder 2"/>
          <p:cNvSpPr>
            <a:spLocks noGrp="1"/>
          </p:cNvSpPr>
          <p:nvPr>
            <p:ph type="body" idx="1"/>
          </p:nvPr>
        </p:nvSpPr>
        <p:spPr>
          <a:xfrm>
            <a:off x="3493770" y="22029425"/>
            <a:ext cx="44165520" cy="7200898"/>
          </a:xfrm>
        </p:spPr>
        <p:txBody>
          <a:bodyPr/>
          <a:lstStyle>
            <a:lvl1pPr marL="0" indent="0">
              <a:buNone/>
              <a:defRPr sz="10080">
                <a:solidFill>
                  <a:schemeClr val="tx1">
                    <a:tint val="75000"/>
                  </a:schemeClr>
                </a:solidFill>
              </a:defRPr>
            </a:lvl1pPr>
            <a:lvl2pPr marL="1920240" indent="0">
              <a:buNone/>
              <a:defRPr sz="8400">
                <a:solidFill>
                  <a:schemeClr val="tx1">
                    <a:tint val="75000"/>
                  </a:schemeClr>
                </a:solidFill>
              </a:defRPr>
            </a:lvl2pPr>
            <a:lvl3pPr marL="3840480" indent="0">
              <a:buNone/>
              <a:defRPr sz="7560">
                <a:solidFill>
                  <a:schemeClr val="tx1">
                    <a:tint val="75000"/>
                  </a:schemeClr>
                </a:solidFill>
              </a:defRPr>
            </a:lvl3pPr>
            <a:lvl4pPr marL="5760720" indent="0">
              <a:buNone/>
              <a:defRPr sz="6720">
                <a:solidFill>
                  <a:schemeClr val="tx1">
                    <a:tint val="75000"/>
                  </a:schemeClr>
                </a:solidFill>
              </a:defRPr>
            </a:lvl4pPr>
            <a:lvl5pPr marL="7680960" indent="0">
              <a:buNone/>
              <a:defRPr sz="6720">
                <a:solidFill>
                  <a:schemeClr val="tx1">
                    <a:tint val="75000"/>
                  </a:schemeClr>
                </a:solidFill>
              </a:defRPr>
            </a:lvl5pPr>
            <a:lvl6pPr marL="9601200" indent="0">
              <a:buNone/>
              <a:defRPr sz="6720">
                <a:solidFill>
                  <a:schemeClr val="tx1">
                    <a:tint val="75000"/>
                  </a:schemeClr>
                </a:solidFill>
              </a:defRPr>
            </a:lvl6pPr>
            <a:lvl7pPr marL="11521440" indent="0">
              <a:buNone/>
              <a:defRPr sz="6720">
                <a:solidFill>
                  <a:schemeClr val="tx1">
                    <a:tint val="75000"/>
                  </a:schemeClr>
                </a:solidFill>
              </a:defRPr>
            </a:lvl7pPr>
            <a:lvl8pPr marL="13441680" indent="0">
              <a:buNone/>
              <a:defRPr sz="6720">
                <a:solidFill>
                  <a:schemeClr val="tx1">
                    <a:tint val="75000"/>
                  </a:schemeClr>
                </a:solidFill>
              </a:defRPr>
            </a:lvl8pPr>
            <a:lvl9pPr marL="15361920" indent="0">
              <a:buNone/>
              <a:defRPr sz="672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46C8418-0B28-FE41-92E2-487517FC0C34}" type="datetimeFigureOut">
              <a:rPr lang="en-US" smtClean="0"/>
              <a:t>11/28/16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12647307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3520440" y="8763000"/>
            <a:ext cx="21762720" cy="208864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25923240" y="8763000"/>
            <a:ext cx="21762720" cy="208864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46C8418-0B28-FE41-92E2-487517FC0C34}" type="datetimeFigureOut">
              <a:rPr lang="en-US" smtClean="0"/>
              <a:t>11/28/16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5367117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527110" y="1752603"/>
            <a:ext cx="44165520" cy="6362702"/>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3527112" y="8069582"/>
            <a:ext cx="21662705" cy="3954778"/>
          </a:xfrm>
        </p:spPr>
        <p:txBody>
          <a:bodyPr anchor="b"/>
          <a:lstStyle>
            <a:lvl1pPr marL="0" indent="0">
              <a:buNone/>
              <a:defRPr sz="10080" b="1"/>
            </a:lvl1pPr>
            <a:lvl2pPr marL="1920240" indent="0">
              <a:buNone/>
              <a:defRPr sz="8400" b="1"/>
            </a:lvl2pPr>
            <a:lvl3pPr marL="3840480" indent="0">
              <a:buNone/>
              <a:defRPr sz="7560" b="1"/>
            </a:lvl3pPr>
            <a:lvl4pPr marL="5760720" indent="0">
              <a:buNone/>
              <a:defRPr sz="6720" b="1"/>
            </a:lvl4pPr>
            <a:lvl5pPr marL="7680960" indent="0">
              <a:buNone/>
              <a:defRPr sz="6720" b="1"/>
            </a:lvl5pPr>
            <a:lvl6pPr marL="9601200" indent="0">
              <a:buNone/>
              <a:defRPr sz="6720" b="1"/>
            </a:lvl6pPr>
            <a:lvl7pPr marL="11521440" indent="0">
              <a:buNone/>
              <a:defRPr sz="6720" b="1"/>
            </a:lvl7pPr>
            <a:lvl8pPr marL="13441680" indent="0">
              <a:buNone/>
              <a:defRPr sz="6720" b="1"/>
            </a:lvl8pPr>
            <a:lvl9pPr marL="15361920" indent="0">
              <a:buNone/>
              <a:defRPr sz="6720" b="1"/>
            </a:lvl9pPr>
          </a:lstStyle>
          <a:p>
            <a:pPr lvl="0"/>
            <a:r>
              <a:rPr lang="en-US" smtClean="0"/>
              <a:t>Click to edit Master text styles</a:t>
            </a:r>
          </a:p>
        </p:txBody>
      </p:sp>
      <p:sp>
        <p:nvSpPr>
          <p:cNvPr id="4" name="Content Placeholder 3"/>
          <p:cNvSpPr>
            <a:spLocks noGrp="1"/>
          </p:cNvSpPr>
          <p:nvPr>
            <p:ph sz="half" idx="2"/>
          </p:nvPr>
        </p:nvSpPr>
        <p:spPr>
          <a:xfrm>
            <a:off x="3527112" y="12024360"/>
            <a:ext cx="21662705" cy="176860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25923240" y="8069582"/>
            <a:ext cx="21769390" cy="3954778"/>
          </a:xfrm>
        </p:spPr>
        <p:txBody>
          <a:bodyPr anchor="b"/>
          <a:lstStyle>
            <a:lvl1pPr marL="0" indent="0">
              <a:buNone/>
              <a:defRPr sz="10080" b="1"/>
            </a:lvl1pPr>
            <a:lvl2pPr marL="1920240" indent="0">
              <a:buNone/>
              <a:defRPr sz="8400" b="1"/>
            </a:lvl2pPr>
            <a:lvl3pPr marL="3840480" indent="0">
              <a:buNone/>
              <a:defRPr sz="7560" b="1"/>
            </a:lvl3pPr>
            <a:lvl4pPr marL="5760720" indent="0">
              <a:buNone/>
              <a:defRPr sz="6720" b="1"/>
            </a:lvl4pPr>
            <a:lvl5pPr marL="7680960" indent="0">
              <a:buNone/>
              <a:defRPr sz="6720" b="1"/>
            </a:lvl5pPr>
            <a:lvl6pPr marL="9601200" indent="0">
              <a:buNone/>
              <a:defRPr sz="6720" b="1"/>
            </a:lvl6pPr>
            <a:lvl7pPr marL="11521440" indent="0">
              <a:buNone/>
              <a:defRPr sz="6720" b="1"/>
            </a:lvl7pPr>
            <a:lvl8pPr marL="13441680" indent="0">
              <a:buNone/>
              <a:defRPr sz="6720" b="1"/>
            </a:lvl8pPr>
            <a:lvl9pPr marL="15361920" indent="0">
              <a:buNone/>
              <a:defRPr sz="6720" b="1"/>
            </a:lvl9pPr>
          </a:lstStyle>
          <a:p>
            <a:pPr lvl="0"/>
            <a:r>
              <a:rPr lang="en-US" smtClean="0"/>
              <a:t>Click to edit Master text styles</a:t>
            </a:r>
          </a:p>
        </p:txBody>
      </p:sp>
      <p:sp>
        <p:nvSpPr>
          <p:cNvPr id="6" name="Content Placeholder 5"/>
          <p:cNvSpPr>
            <a:spLocks noGrp="1"/>
          </p:cNvSpPr>
          <p:nvPr>
            <p:ph sz="quarter" idx="4"/>
          </p:nvPr>
        </p:nvSpPr>
        <p:spPr>
          <a:xfrm>
            <a:off x="25923240" y="12024360"/>
            <a:ext cx="21769390" cy="176860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746C8418-0B28-FE41-92E2-487517FC0C34}" type="datetimeFigureOut">
              <a:rPr lang="en-US" smtClean="0"/>
              <a:t>11/28/16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10822245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746C8418-0B28-FE41-92E2-487517FC0C34}" type="datetimeFigureOut">
              <a:rPr lang="en-US" smtClean="0"/>
              <a:t>11/28/16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19081650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46C8418-0B28-FE41-92E2-487517FC0C34}" type="datetimeFigureOut">
              <a:rPr lang="en-US" smtClean="0"/>
              <a:t>11/28/16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93287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527112" y="2194560"/>
            <a:ext cx="16515395" cy="7680960"/>
          </a:xfrm>
        </p:spPr>
        <p:txBody>
          <a:bodyPr anchor="b"/>
          <a:lstStyle>
            <a:lvl1pPr>
              <a:defRPr sz="13440"/>
            </a:lvl1pPr>
          </a:lstStyle>
          <a:p>
            <a:r>
              <a:rPr lang="en-US" smtClean="0"/>
              <a:t>Click to edit Master title style</a:t>
            </a:r>
            <a:endParaRPr lang="en-US" dirty="0"/>
          </a:p>
        </p:txBody>
      </p:sp>
      <p:sp>
        <p:nvSpPr>
          <p:cNvPr id="3" name="Content Placeholder 2"/>
          <p:cNvSpPr>
            <a:spLocks noGrp="1"/>
          </p:cNvSpPr>
          <p:nvPr>
            <p:ph idx="1"/>
          </p:nvPr>
        </p:nvSpPr>
        <p:spPr>
          <a:xfrm>
            <a:off x="21769390" y="4739642"/>
            <a:ext cx="25923240" cy="23393400"/>
          </a:xfrm>
        </p:spPr>
        <p:txBody>
          <a:bodyPr/>
          <a:lstStyle>
            <a:lvl1pPr>
              <a:defRPr sz="13440"/>
            </a:lvl1pPr>
            <a:lvl2pPr>
              <a:defRPr sz="11760"/>
            </a:lvl2pPr>
            <a:lvl3pPr>
              <a:defRPr sz="10080"/>
            </a:lvl3pPr>
            <a:lvl4pPr>
              <a:defRPr sz="8400"/>
            </a:lvl4pPr>
            <a:lvl5pPr>
              <a:defRPr sz="8400"/>
            </a:lvl5pPr>
            <a:lvl6pPr>
              <a:defRPr sz="8400"/>
            </a:lvl6pPr>
            <a:lvl7pPr>
              <a:defRPr sz="8400"/>
            </a:lvl7pPr>
            <a:lvl8pPr>
              <a:defRPr sz="8400"/>
            </a:lvl8pPr>
            <a:lvl9pPr>
              <a:defRPr sz="8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3527112" y="9875520"/>
            <a:ext cx="16515395" cy="18295622"/>
          </a:xfrm>
        </p:spPr>
        <p:txBody>
          <a:bodyPr/>
          <a:lstStyle>
            <a:lvl1pPr marL="0" indent="0">
              <a:buNone/>
              <a:defRPr sz="6720"/>
            </a:lvl1pPr>
            <a:lvl2pPr marL="1920240" indent="0">
              <a:buNone/>
              <a:defRPr sz="5880"/>
            </a:lvl2pPr>
            <a:lvl3pPr marL="3840480" indent="0">
              <a:buNone/>
              <a:defRPr sz="5040"/>
            </a:lvl3pPr>
            <a:lvl4pPr marL="5760720" indent="0">
              <a:buNone/>
              <a:defRPr sz="4200"/>
            </a:lvl4pPr>
            <a:lvl5pPr marL="7680960" indent="0">
              <a:buNone/>
              <a:defRPr sz="4200"/>
            </a:lvl5pPr>
            <a:lvl6pPr marL="9601200" indent="0">
              <a:buNone/>
              <a:defRPr sz="4200"/>
            </a:lvl6pPr>
            <a:lvl7pPr marL="11521440" indent="0">
              <a:buNone/>
              <a:defRPr sz="4200"/>
            </a:lvl7pPr>
            <a:lvl8pPr marL="13441680" indent="0">
              <a:buNone/>
              <a:defRPr sz="4200"/>
            </a:lvl8pPr>
            <a:lvl9pPr marL="15361920" indent="0">
              <a:buNone/>
              <a:defRPr sz="4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46C8418-0B28-FE41-92E2-487517FC0C34}" type="datetimeFigureOut">
              <a:rPr lang="en-US" smtClean="0"/>
              <a:t>11/28/16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211714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527112" y="2194560"/>
            <a:ext cx="16515395" cy="7680960"/>
          </a:xfrm>
        </p:spPr>
        <p:txBody>
          <a:bodyPr anchor="b"/>
          <a:lstStyle>
            <a:lvl1pPr>
              <a:defRPr sz="1344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1769390" y="4739642"/>
            <a:ext cx="25923240" cy="23393400"/>
          </a:xfrm>
        </p:spPr>
        <p:txBody>
          <a:bodyPr anchor="t"/>
          <a:lstStyle>
            <a:lvl1pPr marL="0" indent="0">
              <a:buNone/>
              <a:defRPr sz="13440"/>
            </a:lvl1pPr>
            <a:lvl2pPr marL="1920240" indent="0">
              <a:buNone/>
              <a:defRPr sz="11760"/>
            </a:lvl2pPr>
            <a:lvl3pPr marL="3840480" indent="0">
              <a:buNone/>
              <a:defRPr sz="10080"/>
            </a:lvl3pPr>
            <a:lvl4pPr marL="5760720" indent="0">
              <a:buNone/>
              <a:defRPr sz="8400"/>
            </a:lvl4pPr>
            <a:lvl5pPr marL="7680960" indent="0">
              <a:buNone/>
              <a:defRPr sz="8400"/>
            </a:lvl5pPr>
            <a:lvl6pPr marL="9601200" indent="0">
              <a:buNone/>
              <a:defRPr sz="8400"/>
            </a:lvl6pPr>
            <a:lvl7pPr marL="11521440" indent="0">
              <a:buNone/>
              <a:defRPr sz="8400"/>
            </a:lvl7pPr>
            <a:lvl8pPr marL="13441680" indent="0">
              <a:buNone/>
              <a:defRPr sz="8400"/>
            </a:lvl8pPr>
            <a:lvl9pPr marL="15361920" indent="0">
              <a:buNone/>
              <a:defRPr sz="84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3527112" y="9875520"/>
            <a:ext cx="16515395" cy="18295622"/>
          </a:xfrm>
        </p:spPr>
        <p:txBody>
          <a:bodyPr/>
          <a:lstStyle>
            <a:lvl1pPr marL="0" indent="0">
              <a:buNone/>
              <a:defRPr sz="6720"/>
            </a:lvl1pPr>
            <a:lvl2pPr marL="1920240" indent="0">
              <a:buNone/>
              <a:defRPr sz="5880"/>
            </a:lvl2pPr>
            <a:lvl3pPr marL="3840480" indent="0">
              <a:buNone/>
              <a:defRPr sz="5040"/>
            </a:lvl3pPr>
            <a:lvl4pPr marL="5760720" indent="0">
              <a:buNone/>
              <a:defRPr sz="4200"/>
            </a:lvl4pPr>
            <a:lvl5pPr marL="7680960" indent="0">
              <a:buNone/>
              <a:defRPr sz="4200"/>
            </a:lvl5pPr>
            <a:lvl6pPr marL="9601200" indent="0">
              <a:buNone/>
              <a:defRPr sz="4200"/>
            </a:lvl6pPr>
            <a:lvl7pPr marL="11521440" indent="0">
              <a:buNone/>
              <a:defRPr sz="4200"/>
            </a:lvl7pPr>
            <a:lvl8pPr marL="13441680" indent="0">
              <a:buNone/>
              <a:defRPr sz="4200"/>
            </a:lvl8pPr>
            <a:lvl9pPr marL="15361920" indent="0">
              <a:buNone/>
              <a:defRPr sz="4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46C8418-0B28-FE41-92E2-487517FC0C34}" type="datetimeFigureOut">
              <a:rPr lang="en-US" smtClean="0"/>
              <a:t>11/28/16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149419537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520440" y="1752603"/>
            <a:ext cx="44165520" cy="6362702"/>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3520440" y="8763000"/>
            <a:ext cx="44165520" cy="2088642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3520440" y="30510482"/>
            <a:ext cx="11521440" cy="1752600"/>
          </a:xfrm>
          <a:prstGeom prst="rect">
            <a:avLst/>
          </a:prstGeom>
        </p:spPr>
        <p:txBody>
          <a:bodyPr vert="horz" lIns="91440" tIns="45720" rIns="91440" bIns="45720" rtlCol="0" anchor="ctr"/>
          <a:lstStyle>
            <a:lvl1pPr algn="l">
              <a:defRPr sz="5040">
                <a:solidFill>
                  <a:schemeClr val="tx1">
                    <a:tint val="75000"/>
                  </a:schemeClr>
                </a:solidFill>
              </a:defRPr>
            </a:lvl1pPr>
          </a:lstStyle>
          <a:p>
            <a:fld id="{746C8418-0B28-FE41-92E2-487517FC0C34}" type="datetimeFigureOut">
              <a:rPr lang="en-US" smtClean="0"/>
              <a:t>11/28/16</a:t>
            </a:fld>
            <a:endParaRPr lang="en-US"/>
          </a:p>
        </p:txBody>
      </p:sp>
      <p:sp>
        <p:nvSpPr>
          <p:cNvPr id="5" name="Footer Placeholder 4"/>
          <p:cNvSpPr>
            <a:spLocks noGrp="1"/>
          </p:cNvSpPr>
          <p:nvPr>
            <p:ph type="ftr" sz="quarter" idx="3"/>
          </p:nvPr>
        </p:nvSpPr>
        <p:spPr>
          <a:xfrm>
            <a:off x="16962120" y="30510482"/>
            <a:ext cx="17282160" cy="1752600"/>
          </a:xfrm>
          <a:prstGeom prst="rect">
            <a:avLst/>
          </a:prstGeom>
        </p:spPr>
        <p:txBody>
          <a:bodyPr vert="horz" lIns="91440" tIns="45720" rIns="91440" bIns="45720" rtlCol="0" anchor="ctr"/>
          <a:lstStyle>
            <a:lvl1pPr algn="ctr">
              <a:defRPr sz="504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6164520" y="30510482"/>
            <a:ext cx="11521440" cy="1752600"/>
          </a:xfrm>
          <a:prstGeom prst="rect">
            <a:avLst/>
          </a:prstGeom>
        </p:spPr>
        <p:txBody>
          <a:bodyPr vert="horz" lIns="91440" tIns="45720" rIns="91440" bIns="45720" rtlCol="0" anchor="ctr"/>
          <a:lstStyle>
            <a:lvl1pPr algn="r">
              <a:defRPr sz="5040">
                <a:solidFill>
                  <a:schemeClr val="tx1">
                    <a:tint val="75000"/>
                  </a:schemeClr>
                </a:solidFill>
              </a:defRPr>
            </a:lvl1pPr>
          </a:lstStyle>
          <a:p>
            <a:fld id="{DE181C86-B245-CF4B-8A9E-32CAF867E041}" type="slidenum">
              <a:rPr lang="en-US" smtClean="0"/>
              <a:t>‹#›</a:t>
            </a:fld>
            <a:endParaRPr lang="en-US"/>
          </a:p>
        </p:txBody>
      </p:sp>
    </p:spTree>
    <p:extLst>
      <p:ext uri="{BB962C8B-B14F-4D97-AF65-F5344CB8AC3E}">
        <p14:creationId xmlns:p14="http://schemas.microsoft.com/office/powerpoint/2010/main" val="165702100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3840480" rtl="0" eaLnBrk="1" latinLnBrk="0" hangingPunct="1">
        <a:lnSpc>
          <a:spcPct val="90000"/>
        </a:lnSpc>
        <a:spcBef>
          <a:spcPct val="0"/>
        </a:spcBef>
        <a:buNone/>
        <a:defRPr sz="18480" kern="1200">
          <a:solidFill>
            <a:schemeClr val="tx1"/>
          </a:solidFill>
          <a:latin typeface="+mj-lt"/>
          <a:ea typeface="+mj-ea"/>
          <a:cs typeface="+mj-cs"/>
        </a:defRPr>
      </a:lvl1pPr>
    </p:titleStyle>
    <p:bodyStyle>
      <a:lvl1pPr marL="960120" indent="-960120" algn="l" defTabSz="3840480" rtl="0" eaLnBrk="1" latinLnBrk="0" hangingPunct="1">
        <a:lnSpc>
          <a:spcPct val="90000"/>
        </a:lnSpc>
        <a:spcBef>
          <a:spcPts val="4200"/>
        </a:spcBef>
        <a:buFont typeface="Arial" panose="020B0604020202020204" pitchFamily="34" charset="0"/>
        <a:buChar char="•"/>
        <a:defRPr sz="11760" kern="1200">
          <a:solidFill>
            <a:schemeClr val="tx1"/>
          </a:solidFill>
          <a:latin typeface="+mn-lt"/>
          <a:ea typeface="+mn-ea"/>
          <a:cs typeface="+mn-cs"/>
        </a:defRPr>
      </a:lvl1pPr>
      <a:lvl2pPr marL="2880360" indent="-960120" algn="l" defTabSz="3840480" rtl="0" eaLnBrk="1" latinLnBrk="0" hangingPunct="1">
        <a:lnSpc>
          <a:spcPct val="90000"/>
        </a:lnSpc>
        <a:spcBef>
          <a:spcPts val="2100"/>
        </a:spcBef>
        <a:buFont typeface="Arial" panose="020B0604020202020204" pitchFamily="34" charset="0"/>
        <a:buChar char="•"/>
        <a:defRPr sz="10080" kern="1200">
          <a:solidFill>
            <a:schemeClr val="tx1"/>
          </a:solidFill>
          <a:latin typeface="+mn-lt"/>
          <a:ea typeface="+mn-ea"/>
          <a:cs typeface="+mn-cs"/>
        </a:defRPr>
      </a:lvl2pPr>
      <a:lvl3pPr marL="4800600" indent="-960120" algn="l" defTabSz="3840480" rtl="0" eaLnBrk="1" latinLnBrk="0" hangingPunct="1">
        <a:lnSpc>
          <a:spcPct val="90000"/>
        </a:lnSpc>
        <a:spcBef>
          <a:spcPts val="2100"/>
        </a:spcBef>
        <a:buFont typeface="Arial" panose="020B0604020202020204" pitchFamily="34" charset="0"/>
        <a:buChar char="•"/>
        <a:defRPr sz="8400" kern="1200">
          <a:solidFill>
            <a:schemeClr val="tx1"/>
          </a:solidFill>
          <a:latin typeface="+mn-lt"/>
          <a:ea typeface="+mn-ea"/>
          <a:cs typeface="+mn-cs"/>
        </a:defRPr>
      </a:lvl3pPr>
      <a:lvl4pPr marL="672084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4pPr>
      <a:lvl5pPr marL="864108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5pPr>
      <a:lvl6pPr marL="1056132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6pPr>
      <a:lvl7pPr marL="1248156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7pPr>
      <a:lvl8pPr marL="1440180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8pPr>
      <a:lvl9pPr marL="1632204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9pPr>
    </p:bodyStyle>
    <p:otherStyle>
      <a:defPPr>
        <a:defRPr lang="en-US"/>
      </a:defPPr>
      <a:lvl1pPr marL="0" algn="l" defTabSz="3840480" rtl="0" eaLnBrk="1" latinLnBrk="0" hangingPunct="1">
        <a:defRPr sz="7560" kern="1200">
          <a:solidFill>
            <a:schemeClr val="tx1"/>
          </a:solidFill>
          <a:latin typeface="+mn-lt"/>
          <a:ea typeface="+mn-ea"/>
          <a:cs typeface="+mn-cs"/>
        </a:defRPr>
      </a:lvl1pPr>
      <a:lvl2pPr marL="1920240" algn="l" defTabSz="3840480" rtl="0" eaLnBrk="1" latinLnBrk="0" hangingPunct="1">
        <a:defRPr sz="7560" kern="1200">
          <a:solidFill>
            <a:schemeClr val="tx1"/>
          </a:solidFill>
          <a:latin typeface="+mn-lt"/>
          <a:ea typeface="+mn-ea"/>
          <a:cs typeface="+mn-cs"/>
        </a:defRPr>
      </a:lvl2pPr>
      <a:lvl3pPr marL="3840480" algn="l" defTabSz="3840480" rtl="0" eaLnBrk="1" latinLnBrk="0" hangingPunct="1">
        <a:defRPr sz="7560" kern="1200">
          <a:solidFill>
            <a:schemeClr val="tx1"/>
          </a:solidFill>
          <a:latin typeface="+mn-lt"/>
          <a:ea typeface="+mn-ea"/>
          <a:cs typeface="+mn-cs"/>
        </a:defRPr>
      </a:lvl3pPr>
      <a:lvl4pPr marL="5760720" algn="l" defTabSz="3840480" rtl="0" eaLnBrk="1" latinLnBrk="0" hangingPunct="1">
        <a:defRPr sz="7560" kern="1200">
          <a:solidFill>
            <a:schemeClr val="tx1"/>
          </a:solidFill>
          <a:latin typeface="+mn-lt"/>
          <a:ea typeface="+mn-ea"/>
          <a:cs typeface="+mn-cs"/>
        </a:defRPr>
      </a:lvl4pPr>
      <a:lvl5pPr marL="7680960" algn="l" defTabSz="3840480" rtl="0" eaLnBrk="1" latinLnBrk="0" hangingPunct="1">
        <a:defRPr sz="7560" kern="1200">
          <a:solidFill>
            <a:schemeClr val="tx1"/>
          </a:solidFill>
          <a:latin typeface="+mn-lt"/>
          <a:ea typeface="+mn-ea"/>
          <a:cs typeface="+mn-cs"/>
        </a:defRPr>
      </a:lvl5pPr>
      <a:lvl6pPr marL="9601200" algn="l" defTabSz="3840480" rtl="0" eaLnBrk="1" latinLnBrk="0" hangingPunct="1">
        <a:defRPr sz="7560" kern="1200">
          <a:solidFill>
            <a:schemeClr val="tx1"/>
          </a:solidFill>
          <a:latin typeface="+mn-lt"/>
          <a:ea typeface="+mn-ea"/>
          <a:cs typeface="+mn-cs"/>
        </a:defRPr>
      </a:lvl6pPr>
      <a:lvl7pPr marL="11521440" algn="l" defTabSz="3840480" rtl="0" eaLnBrk="1" latinLnBrk="0" hangingPunct="1">
        <a:defRPr sz="7560" kern="1200">
          <a:solidFill>
            <a:schemeClr val="tx1"/>
          </a:solidFill>
          <a:latin typeface="+mn-lt"/>
          <a:ea typeface="+mn-ea"/>
          <a:cs typeface="+mn-cs"/>
        </a:defRPr>
      </a:lvl7pPr>
      <a:lvl8pPr marL="13441680" algn="l" defTabSz="3840480" rtl="0" eaLnBrk="1" latinLnBrk="0" hangingPunct="1">
        <a:defRPr sz="7560" kern="1200">
          <a:solidFill>
            <a:schemeClr val="tx1"/>
          </a:solidFill>
          <a:latin typeface="+mn-lt"/>
          <a:ea typeface="+mn-ea"/>
          <a:cs typeface="+mn-cs"/>
        </a:defRPr>
      </a:lvl8pPr>
      <a:lvl9pPr marL="15361920" algn="l" defTabSz="3840480" rtl="0" eaLnBrk="1" latinLnBrk="0" hangingPunct="1">
        <a:defRPr sz="75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2.tiff"/><Relationship Id="rId5" Type="http://schemas.openxmlformats.org/officeDocument/2006/relationships/image" Target="../media/image3.png"/><Relationship Id="rId6" Type="http://schemas.openxmlformats.org/officeDocument/2006/relationships/chart" Target="../charts/chart1.xml"/><Relationship Id="rId7" Type="http://schemas.openxmlformats.org/officeDocument/2006/relationships/chart" Target="../charts/chart2.xml"/><Relationship Id="rId8" Type="http://schemas.openxmlformats.org/officeDocument/2006/relationships/chart" Target="../charts/chart3.xml"/><Relationship Id="rId9" Type="http://schemas.openxmlformats.org/officeDocument/2006/relationships/chart" Target="../charts/chart4.xml"/><Relationship Id="rId10" Type="http://schemas.openxmlformats.org/officeDocument/2006/relationships/chart" Target="../charts/chart5.xml"/><Relationship Id="rId11" Type="http://schemas.openxmlformats.org/officeDocument/2006/relationships/chart" Target="../charts/chart6.xml"/><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Box 28"/>
          <p:cNvSpPr txBox="1"/>
          <p:nvPr/>
        </p:nvSpPr>
        <p:spPr>
          <a:xfrm>
            <a:off x="4696691" y="528480"/>
            <a:ext cx="41813018" cy="1569660"/>
          </a:xfrm>
          <a:prstGeom prst="rect">
            <a:avLst/>
          </a:prstGeom>
          <a:noFill/>
        </p:spPr>
        <p:txBody>
          <a:bodyPr wrap="square" rtlCol="0">
            <a:spAutoFit/>
          </a:bodyPr>
          <a:lstStyle/>
          <a:p>
            <a:pPr algn="ctr"/>
            <a:r>
              <a:rPr lang="en-US" sz="9600" dirty="0" smtClean="0"/>
              <a:t>Do Community Recommendations Improve Metadata Completeness</a:t>
            </a:r>
            <a:r>
              <a:rPr lang="en-US" sz="9600" dirty="0" smtClean="0"/>
              <a:t>?  (</a:t>
            </a:r>
            <a:r>
              <a:rPr lang="mr-IN" sz="9600" dirty="0" smtClean="0"/>
              <a:t>IN23C-1785</a:t>
            </a:r>
            <a:r>
              <a:rPr lang="en-US" sz="9600" dirty="0" smtClean="0"/>
              <a:t>)</a:t>
            </a:r>
            <a:endParaRPr lang="en-US" sz="9600" dirty="0"/>
          </a:p>
        </p:txBody>
      </p:sp>
      <p:sp>
        <p:nvSpPr>
          <p:cNvPr id="30" name="TextBox 29"/>
          <p:cNvSpPr txBox="1"/>
          <p:nvPr/>
        </p:nvSpPr>
        <p:spPr>
          <a:xfrm>
            <a:off x="9734557" y="2456282"/>
            <a:ext cx="31737286" cy="1200329"/>
          </a:xfrm>
          <a:prstGeom prst="rect">
            <a:avLst/>
          </a:prstGeom>
          <a:noFill/>
        </p:spPr>
        <p:txBody>
          <a:bodyPr wrap="square" rtlCol="0">
            <a:spAutoFit/>
          </a:bodyPr>
          <a:lstStyle/>
          <a:p>
            <a:r>
              <a:rPr lang="en-US" sz="4000" dirty="0"/>
              <a:t>Sean </a:t>
            </a:r>
            <a:r>
              <a:rPr lang="en-US" sz="4000" dirty="0" smtClean="0"/>
              <a:t>Gordon </a:t>
            </a:r>
            <a:r>
              <a:rPr lang="en-US" sz="4000" dirty="0"/>
              <a:t>(</a:t>
            </a:r>
            <a:r>
              <a:rPr lang="en-US" sz="4000" dirty="0" err="1" smtClean="0"/>
              <a:t>scgordon@hdfgroup.org</a:t>
            </a:r>
            <a:r>
              <a:rPr lang="en-US" sz="4000" dirty="0" smtClean="0"/>
              <a:t>)</a:t>
            </a:r>
            <a:r>
              <a:rPr lang="en-US" sz="4000" baseline="-25000" dirty="0" smtClean="0"/>
              <a:t>1</a:t>
            </a:r>
            <a:r>
              <a:rPr lang="en-US" sz="4000" dirty="0" smtClean="0"/>
              <a:t>, </a:t>
            </a:r>
            <a:r>
              <a:rPr lang="en-US" sz="4000" dirty="0"/>
              <a:t>Ted </a:t>
            </a:r>
            <a:r>
              <a:rPr lang="en-US" sz="4000" dirty="0" smtClean="0"/>
              <a:t>Habermann</a:t>
            </a:r>
            <a:r>
              <a:rPr lang="en-US" sz="4000" baseline="-25000" dirty="0" smtClean="0"/>
              <a:t>1, </a:t>
            </a:r>
            <a:r>
              <a:rPr lang="en-US" sz="4000" dirty="0"/>
              <a:t>Matthew B. </a:t>
            </a:r>
            <a:r>
              <a:rPr lang="en-US" sz="4000" dirty="0" smtClean="0"/>
              <a:t>Jones</a:t>
            </a:r>
            <a:r>
              <a:rPr lang="en-US" sz="4000" baseline="-25000" dirty="0" smtClean="0"/>
              <a:t>2</a:t>
            </a:r>
            <a:r>
              <a:rPr lang="en-US" sz="4000" dirty="0" smtClean="0"/>
              <a:t>, </a:t>
            </a:r>
            <a:r>
              <a:rPr lang="en-US" sz="4000" dirty="0"/>
              <a:t>Ben </a:t>
            </a:r>
            <a:r>
              <a:rPr lang="en-US" sz="4000" dirty="0" smtClean="0"/>
              <a:t>Leinfelder</a:t>
            </a:r>
            <a:r>
              <a:rPr lang="en-US" sz="4000" baseline="-25000" dirty="0"/>
              <a:t>2</a:t>
            </a:r>
            <a:r>
              <a:rPr lang="en-US" sz="4000" dirty="0" smtClean="0"/>
              <a:t>, </a:t>
            </a:r>
            <a:r>
              <a:rPr lang="en-US" sz="4000" dirty="0"/>
              <a:t>Bryce </a:t>
            </a:r>
            <a:r>
              <a:rPr lang="en-US" sz="4000" dirty="0" smtClean="0"/>
              <a:t>Mecum</a:t>
            </a:r>
            <a:r>
              <a:rPr lang="en-US" sz="4000" baseline="-25000" dirty="0"/>
              <a:t>2</a:t>
            </a:r>
            <a:r>
              <a:rPr lang="en-US" sz="4000" dirty="0" smtClean="0"/>
              <a:t>, Lindsay </a:t>
            </a:r>
            <a:r>
              <a:rPr lang="en-US" sz="4000" dirty="0"/>
              <a:t>A. </a:t>
            </a:r>
            <a:r>
              <a:rPr lang="en-US" sz="4000" dirty="0" smtClean="0"/>
              <a:t>Powers</a:t>
            </a:r>
            <a:r>
              <a:rPr lang="en-US" sz="4000" baseline="-25000" dirty="0" smtClean="0"/>
              <a:t>3</a:t>
            </a:r>
            <a:r>
              <a:rPr lang="en-US" sz="4000" dirty="0" smtClean="0"/>
              <a:t>, and Peter Slaughter</a:t>
            </a:r>
            <a:r>
              <a:rPr lang="en-US" sz="4000" baseline="-25000" dirty="0"/>
              <a:t>2</a:t>
            </a:r>
            <a:endParaRPr lang="en-US" sz="4000" dirty="0"/>
          </a:p>
          <a:p>
            <a:pPr algn="ctr"/>
            <a:r>
              <a:rPr lang="en-US" sz="3200" dirty="0" smtClean="0"/>
              <a:t>1. The </a:t>
            </a:r>
            <a:r>
              <a:rPr lang="en-US" sz="3200" dirty="0"/>
              <a:t>HDF </a:t>
            </a:r>
            <a:r>
              <a:rPr lang="en-US" sz="3200" dirty="0" smtClean="0"/>
              <a:t>Group, 2. </a:t>
            </a:r>
            <a:r>
              <a:rPr lang="en-US" sz="3200" dirty="0"/>
              <a:t>National Center for Ecological Analysis and </a:t>
            </a:r>
            <a:r>
              <a:rPr lang="en-US" sz="3200" dirty="0" smtClean="0"/>
              <a:t>Synthesis 3. United States Geological Society</a:t>
            </a:r>
            <a:endParaRPr lang="en-US" sz="3200" dirty="0"/>
          </a:p>
        </p:txBody>
      </p:sp>
      <p:pic>
        <p:nvPicPr>
          <p:cNvPr id="7" name="Picture 6" descr="logo_bluegreen_txt_mac.tif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341608" y="785850"/>
            <a:ext cx="4327164" cy="2310951"/>
          </a:xfrm>
          <a:prstGeom prst="rect">
            <a:avLst/>
          </a:prstGeom>
        </p:spPr>
      </p:pic>
      <p:pic>
        <p:nvPicPr>
          <p:cNvPr id="32" name="Picture 31"/>
          <p:cNvPicPr>
            <a:picLocks noChangeAspect="1"/>
          </p:cNvPicPr>
          <p:nvPr/>
        </p:nvPicPr>
        <p:blipFill>
          <a:blip r:embed="rId4"/>
          <a:stretch>
            <a:fillRect/>
          </a:stretch>
        </p:blipFill>
        <p:spPr>
          <a:xfrm>
            <a:off x="422264" y="456761"/>
            <a:ext cx="2502309" cy="2722431"/>
          </a:xfrm>
          <a:prstGeom prst="rect">
            <a:avLst/>
          </a:prstGeom>
        </p:spPr>
      </p:pic>
      <p:pic>
        <p:nvPicPr>
          <p:cNvPr id="15" name="Picture 14"/>
          <p:cNvPicPr>
            <a:picLocks noChangeAspect="1"/>
          </p:cNvPicPr>
          <p:nvPr/>
        </p:nvPicPr>
        <p:blipFill rotWithShape="1">
          <a:blip r:embed="rId5">
            <a:extLst>
              <a:ext uri="{28A0092B-C50C-407E-A947-70E740481C1C}">
                <a14:useLocalDpi xmlns:a14="http://schemas.microsoft.com/office/drawing/2010/main" val="0"/>
              </a:ext>
            </a:extLst>
          </a:blip>
          <a:srcRect t="30396" b="33041"/>
          <a:stretch/>
        </p:blipFill>
        <p:spPr>
          <a:xfrm>
            <a:off x="422264" y="31491823"/>
            <a:ext cx="3556000" cy="928688"/>
          </a:xfrm>
          <a:prstGeom prst="rect">
            <a:avLst/>
          </a:prstGeom>
        </p:spPr>
      </p:pic>
      <p:sp>
        <p:nvSpPr>
          <p:cNvPr id="16" name="TextBox 15"/>
          <p:cNvSpPr txBox="1"/>
          <p:nvPr/>
        </p:nvSpPr>
        <p:spPr>
          <a:xfrm>
            <a:off x="17318736" y="4252639"/>
            <a:ext cx="16568928" cy="8217634"/>
          </a:xfrm>
          <a:prstGeom prst="rect">
            <a:avLst/>
          </a:prstGeom>
          <a:noFill/>
        </p:spPr>
        <p:txBody>
          <a:bodyPr wrap="square" rtlCol="0">
            <a:spAutoFit/>
          </a:bodyPr>
          <a:lstStyle/>
          <a:p>
            <a:r>
              <a:rPr lang="en-US" sz="4800" dirty="0" smtClean="0"/>
              <a:t>Process</a:t>
            </a:r>
          </a:p>
          <a:p>
            <a:pPr marL="571500" indent="-571500">
              <a:buFont typeface="Arial" charset="0"/>
              <a:buChar char="•"/>
            </a:pPr>
            <a:r>
              <a:rPr lang="en-US" sz="4000" dirty="0" smtClean="0"/>
              <a:t>Utilized </a:t>
            </a:r>
            <a:r>
              <a:rPr lang="en-US" sz="4000" dirty="0" smtClean="0"/>
              <a:t>a </a:t>
            </a:r>
            <a:r>
              <a:rPr lang="en-US" sz="4000" dirty="0" smtClean="0"/>
              <a:t>python sampling </a:t>
            </a:r>
            <a:r>
              <a:rPr lang="en-US" sz="4000" dirty="0"/>
              <a:t>tool that leveraged </a:t>
            </a:r>
            <a:r>
              <a:rPr lang="en-US" sz="4000" dirty="0" err="1" smtClean="0"/>
              <a:t>DataONE’s</a:t>
            </a:r>
            <a:r>
              <a:rPr lang="en-US" sz="4000" dirty="0" smtClean="0"/>
              <a:t> </a:t>
            </a:r>
            <a:r>
              <a:rPr lang="en-US" sz="4000" dirty="0"/>
              <a:t>SOLR </a:t>
            </a:r>
            <a:r>
              <a:rPr lang="en-US" sz="4000" dirty="0" smtClean="0"/>
              <a:t>index </a:t>
            </a:r>
            <a:r>
              <a:rPr lang="en-US" sz="4000" dirty="0" smtClean="0"/>
              <a:t>to identify and </a:t>
            </a:r>
            <a:r>
              <a:rPr lang="en-US" sz="4000" dirty="0"/>
              <a:t>create </a:t>
            </a:r>
            <a:r>
              <a:rPr lang="en-US" sz="4000" dirty="0" smtClean="0"/>
              <a:t>XML collections of 250 LTER </a:t>
            </a:r>
            <a:r>
              <a:rPr lang="en-US" sz="4000" dirty="0"/>
              <a:t>metadata records </a:t>
            </a:r>
            <a:r>
              <a:rPr lang="en-US" sz="4000" dirty="0" smtClean="0"/>
              <a:t>from </a:t>
            </a:r>
            <a:r>
              <a:rPr lang="en-US" sz="4000" dirty="0" smtClean="0"/>
              <a:t>each year</a:t>
            </a:r>
            <a:r>
              <a:rPr lang="en-US" sz="4000" dirty="0" smtClean="0"/>
              <a:t> </a:t>
            </a:r>
            <a:r>
              <a:rPr lang="en-US" sz="4000" dirty="0"/>
              <a:t>2005-2016</a:t>
            </a:r>
            <a:r>
              <a:rPr lang="en-US" sz="4000" dirty="0" smtClean="0"/>
              <a:t>.</a:t>
            </a:r>
            <a:endParaRPr lang="en-US" sz="4000" dirty="0" smtClean="0"/>
          </a:p>
          <a:p>
            <a:pPr marL="571500" indent="-571500">
              <a:buFont typeface="Arial" charset="0"/>
              <a:buChar char="•"/>
            </a:pPr>
            <a:r>
              <a:rPr lang="en-US" sz="4000" dirty="0" smtClean="0"/>
              <a:t>Used </a:t>
            </a:r>
            <a:r>
              <a:rPr lang="en-US" sz="4000" dirty="0" smtClean="0"/>
              <a:t>XSL rubrics to determine conceptual content </a:t>
            </a:r>
            <a:r>
              <a:rPr lang="en-US" sz="4000" dirty="0" smtClean="0"/>
              <a:t>in</a:t>
            </a:r>
            <a:r>
              <a:rPr lang="en-US" sz="4000" dirty="0" smtClean="0"/>
              <a:t> </a:t>
            </a:r>
            <a:r>
              <a:rPr lang="en-US" sz="4000" dirty="0" smtClean="0"/>
              <a:t>each </a:t>
            </a:r>
            <a:r>
              <a:rPr lang="en-US" sz="4000" dirty="0" smtClean="0"/>
              <a:t>record.</a:t>
            </a:r>
          </a:p>
          <a:p>
            <a:pPr marL="571500" indent="-571500">
              <a:buFont typeface="Arial" charset="0"/>
              <a:buChar char="•"/>
            </a:pPr>
            <a:r>
              <a:rPr lang="en-US" sz="4000" dirty="0" smtClean="0"/>
              <a:t>Analyzed </a:t>
            </a:r>
            <a:r>
              <a:rPr lang="en-US" sz="4000" dirty="0" smtClean="0"/>
              <a:t>results for completeness of 25 </a:t>
            </a:r>
            <a:r>
              <a:rPr lang="en-US" sz="4000" dirty="0" smtClean="0"/>
              <a:t>concepts in </a:t>
            </a:r>
            <a:r>
              <a:rPr lang="en-US" sz="4000" dirty="0" smtClean="0"/>
              <a:t>the Recommendations Analysis Dashboard</a:t>
            </a:r>
            <a:r>
              <a:rPr lang="en-US" sz="4000" baseline="-25000" dirty="0" smtClean="0"/>
              <a:t>1 </a:t>
            </a:r>
            <a:r>
              <a:rPr lang="en-US" sz="4000" dirty="0" smtClean="0"/>
              <a:t>for each years collection.  </a:t>
            </a:r>
            <a:endParaRPr lang="en-US" sz="4000" dirty="0" smtClean="0"/>
          </a:p>
          <a:p>
            <a:pPr marL="571500" indent="-571500">
              <a:buFont typeface="Arial" charset="0"/>
              <a:buChar char="•"/>
            </a:pPr>
            <a:r>
              <a:rPr lang="en-US" sz="4000" dirty="0" smtClean="0"/>
              <a:t>Compared </a:t>
            </a:r>
            <a:r>
              <a:rPr lang="en-US" sz="4000" dirty="0" smtClean="0"/>
              <a:t>analyses across time periods </a:t>
            </a:r>
            <a:r>
              <a:rPr lang="en-US" sz="4000" dirty="0" smtClean="0"/>
              <a:t>using collection </a:t>
            </a:r>
            <a:r>
              <a:rPr lang="en-US" sz="4000" dirty="0" smtClean="0"/>
              <a:t>evolution</a:t>
            </a:r>
            <a:r>
              <a:rPr lang="en-US" sz="4000" baseline="-25000" dirty="0" smtClean="0"/>
              <a:t>2</a:t>
            </a:r>
            <a:r>
              <a:rPr lang="en-US" sz="4000" dirty="0" smtClean="0"/>
              <a:t> analysis variations</a:t>
            </a:r>
            <a:r>
              <a:rPr lang="en-US" sz="4000" dirty="0" smtClean="0"/>
              <a:t>.</a:t>
            </a:r>
          </a:p>
          <a:p>
            <a:pPr marL="571500" indent="-571500">
              <a:buFont typeface="Arial" charset="0"/>
              <a:buChar char="•"/>
            </a:pPr>
            <a:r>
              <a:rPr lang="en-US" sz="4000" dirty="0" smtClean="0"/>
              <a:t>Compared heterogeneity of each collection to completeness using signature score groups.</a:t>
            </a:r>
            <a:endParaRPr lang="en-US" sz="4000" dirty="0" smtClean="0"/>
          </a:p>
          <a:p>
            <a:endParaRPr lang="en-US" sz="4000" dirty="0" smtClean="0"/>
          </a:p>
          <a:p>
            <a:endParaRPr lang="en-US" sz="4000" dirty="0"/>
          </a:p>
        </p:txBody>
      </p:sp>
      <p:sp>
        <p:nvSpPr>
          <p:cNvPr id="18" name="TextBox 17"/>
          <p:cNvSpPr txBox="1"/>
          <p:nvPr/>
        </p:nvSpPr>
        <p:spPr>
          <a:xfrm>
            <a:off x="35221018" y="24247816"/>
            <a:ext cx="15447755" cy="5632311"/>
          </a:xfrm>
          <a:prstGeom prst="rect">
            <a:avLst/>
          </a:prstGeom>
          <a:noFill/>
        </p:spPr>
        <p:txBody>
          <a:bodyPr wrap="square" rtlCol="0">
            <a:spAutoFit/>
          </a:bodyPr>
          <a:lstStyle/>
          <a:p>
            <a:r>
              <a:rPr lang="en-US" sz="4800" dirty="0" smtClean="0"/>
              <a:t>Observations</a:t>
            </a:r>
          </a:p>
          <a:p>
            <a:pPr marL="571500" indent="-571500">
              <a:buFont typeface="Arial" charset="0"/>
              <a:buChar char="•"/>
            </a:pPr>
            <a:r>
              <a:rPr lang="en-US" sz="4000" dirty="0" smtClean="0"/>
              <a:t>No clear </a:t>
            </a:r>
            <a:r>
              <a:rPr lang="en-US" sz="4000" dirty="0" smtClean="0"/>
              <a:t>temporal</a:t>
            </a:r>
            <a:r>
              <a:rPr lang="en-US" sz="4000" dirty="0" smtClean="0"/>
              <a:t> </a:t>
            </a:r>
            <a:r>
              <a:rPr lang="en-US" sz="4000" dirty="0" smtClean="0"/>
              <a:t>progression towards completeness of </a:t>
            </a:r>
            <a:r>
              <a:rPr lang="en-US" sz="4000" dirty="0" smtClean="0"/>
              <a:t>a recommendation  over entire time period. </a:t>
            </a:r>
            <a:endParaRPr lang="en-US" sz="4000" dirty="0" smtClean="0"/>
          </a:p>
          <a:p>
            <a:pPr marL="571500" indent="-571500">
              <a:buFont typeface="Arial" charset="0"/>
              <a:buChar char="•"/>
            </a:pPr>
            <a:r>
              <a:rPr lang="en-US" sz="4000" dirty="0" smtClean="0"/>
              <a:t>Clear adherence to dialect schema required </a:t>
            </a:r>
            <a:r>
              <a:rPr lang="en-US" sz="4000" dirty="0" smtClean="0"/>
              <a:t>concepts: Resource Title, Resource Identifier, Author / Originator, Resource Contact.</a:t>
            </a:r>
          </a:p>
          <a:p>
            <a:pPr marL="571500" indent="-571500">
              <a:buFont typeface="Arial" charset="0"/>
              <a:buChar char="•"/>
            </a:pPr>
            <a:r>
              <a:rPr lang="en-US" sz="4000" dirty="0" smtClean="0"/>
              <a:t>Varying degrees of adoption of the other concepts.</a:t>
            </a:r>
            <a:endParaRPr lang="en-US" sz="4000" dirty="0"/>
          </a:p>
          <a:p>
            <a:pPr marL="571500" indent="-571500">
              <a:buFont typeface="Arial" charset="0"/>
              <a:buChar char="•"/>
            </a:pPr>
            <a:r>
              <a:rPr lang="en-US" sz="4000" dirty="0" smtClean="0"/>
              <a:t>Collection heterogeneity has no clear effect on completeness.</a:t>
            </a:r>
            <a:endParaRPr lang="en-US" sz="4000" dirty="0" smtClean="0"/>
          </a:p>
          <a:p>
            <a:endParaRPr lang="en-US" sz="3600" dirty="0"/>
          </a:p>
          <a:p>
            <a:r>
              <a:rPr lang="en-US" sz="3600" dirty="0" smtClean="0"/>
              <a:t> </a:t>
            </a:r>
            <a:endParaRPr lang="en-US" sz="3600" dirty="0"/>
          </a:p>
        </p:txBody>
      </p:sp>
      <p:sp>
        <p:nvSpPr>
          <p:cNvPr id="19" name="TextBox 18"/>
          <p:cNvSpPr txBox="1"/>
          <p:nvPr/>
        </p:nvSpPr>
        <p:spPr>
          <a:xfrm>
            <a:off x="4968725" y="32070467"/>
            <a:ext cx="20199927" cy="1640129"/>
          </a:xfrm>
          <a:prstGeom prst="rect">
            <a:avLst/>
          </a:prstGeom>
          <a:noFill/>
        </p:spPr>
        <p:txBody>
          <a:bodyPr wrap="square" rtlCol="0">
            <a:spAutoFit/>
          </a:bodyPr>
          <a:lstStyle/>
          <a:p>
            <a:r>
              <a:rPr lang="en-US" sz="2800" dirty="0" smtClean="0"/>
              <a:t>1. See </a:t>
            </a:r>
            <a:r>
              <a:rPr lang="en-US" sz="2800" dirty="0"/>
              <a:t>bottom third of </a:t>
            </a:r>
            <a:r>
              <a:rPr lang="en-US" sz="2800" dirty="0">
                <a:cs typeface="Calibri"/>
              </a:rPr>
              <a:t>Evaluating and Evolving Metadata in Multiple Dialects, </a:t>
            </a:r>
            <a:r>
              <a:rPr lang="en-US" sz="2800" dirty="0" smtClean="0">
                <a:cs typeface="Calibri"/>
              </a:rPr>
              <a:t>IN23C-1781 for a description</a:t>
            </a:r>
            <a:endParaRPr lang="en-US" sz="2800" dirty="0"/>
          </a:p>
          <a:p>
            <a:endParaRPr lang="en-US" dirty="0"/>
          </a:p>
        </p:txBody>
      </p:sp>
      <p:sp>
        <p:nvSpPr>
          <p:cNvPr id="31" name="TextBox 30"/>
          <p:cNvSpPr txBox="1"/>
          <p:nvPr/>
        </p:nvSpPr>
        <p:spPr>
          <a:xfrm>
            <a:off x="20426311" y="32093364"/>
            <a:ext cx="20199927" cy="1640129"/>
          </a:xfrm>
          <a:prstGeom prst="rect">
            <a:avLst/>
          </a:prstGeom>
          <a:noFill/>
        </p:spPr>
        <p:txBody>
          <a:bodyPr wrap="square" rtlCol="0">
            <a:spAutoFit/>
          </a:bodyPr>
          <a:lstStyle/>
          <a:p>
            <a:r>
              <a:rPr lang="en-US" sz="2800" dirty="0" smtClean="0"/>
              <a:t>2. See top right </a:t>
            </a:r>
            <a:r>
              <a:rPr lang="en-US" sz="2800" dirty="0"/>
              <a:t>of </a:t>
            </a:r>
            <a:r>
              <a:rPr lang="en-US" sz="2800" dirty="0">
                <a:cs typeface="Calibri"/>
              </a:rPr>
              <a:t>Evaluating and Evolving Metadata in Multiple Dialects, </a:t>
            </a:r>
            <a:r>
              <a:rPr lang="en-US" sz="2800" dirty="0" smtClean="0">
                <a:cs typeface="Calibri"/>
              </a:rPr>
              <a:t>IN23C-1781 for a description</a:t>
            </a:r>
            <a:endParaRPr lang="en-US" sz="2800" dirty="0"/>
          </a:p>
          <a:p>
            <a:endParaRPr lang="en-US" dirty="0"/>
          </a:p>
        </p:txBody>
      </p:sp>
      <p:sp>
        <p:nvSpPr>
          <p:cNvPr id="24" name="TextBox 23"/>
          <p:cNvSpPr txBox="1"/>
          <p:nvPr/>
        </p:nvSpPr>
        <p:spPr>
          <a:xfrm>
            <a:off x="1533402" y="4252639"/>
            <a:ext cx="14974290" cy="6370975"/>
          </a:xfrm>
          <a:prstGeom prst="rect">
            <a:avLst/>
          </a:prstGeom>
          <a:noFill/>
        </p:spPr>
        <p:txBody>
          <a:bodyPr wrap="square" rtlCol="0">
            <a:spAutoFit/>
          </a:bodyPr>
          <a:lstStyle/>
          <a:p>
            <a:r>
              <a:rPr lang="en-US" sz="4800" dirty="0" smtClean="0"/>
              <a:t>Background</a:t>
            </a:r>
          </a:p>
          <a:p>
            <a:r>
              <a:rPr lang="en-US" sz="4000" dirty="0" smtClean="0"/>
              <a:t>The Long </a:t>
            </a:r>
            <a:r>
              <a:rPr lang="en-US" sz="4000" dirty="0"/>
              <a:t>Range Ecological Network </a:t>
            </a:r>
            <a:r>
              <a:rPr lang="en-US" sz="4000" dirty="0" smtClean="0"/>
              <a:t>uses the Ecological Markup Language metadata dialect for documentation and created </a:t>
            </a:r>
            <a:r>
              <a:rPr lang="en-US" sz="4000" dirty="0"/>
              <a:t>their recommendation for </a:t>
            </a:r>
            <a:r>
              <a:rPr lang="en-US" sz="4000" dirty="0" smtClean="0"/>
              <a:t>use with EML. </a:t>
            </a:r>
            <a:endParaRPr lang="en-US" sz="4000" dirty="0"/>
          </a:p>
          <a:p>
            <a:r>
              <a:rPr lang="en-US" sz="4000" dirty="0" smtClean="0"/>
              <a:t>There are </a:t>
            </a:r>
            <a:r>
              <a:rPr lang="en-US" sz="4000" dirty="0"/>
              <a:t>five documentation use cases in the LTER recommendation: Identification, Discovery, Evaluation, Access, and </a:t>
            </a:r>
            <a:r>
              <a:rPr lang="en-US" sz="4000" dirty="0" smtClean="0"/>
              <a:t>Integration. As </a:t>
            </a:r>
            <a:r>
              <a:rPr lang="en-US" sz="4000" dirty="0"/>
              <a:t>shown below, the </a:t>
            </a:r>
            <a:r>
              <a:rPr lang="en-US" sz="4000" dirty="0" smtClean="0"/>
              <a:t>dialect and recommendation have no missing concept gap. </a:t>
            </a:r>
          </a:p>
          <a:p>
            <a:endParaRPr lang="en-US" sz="4000" dirty="0"/>
          </a:p>
          <a:p>
            <a:endParaRPr lang="en-US" sz="4000" dirty="0"/>
          </a:p>
          <a:p>
            <a:endParaRPr lang="en-US" sz="4000" dirty="0" smtClean="0"/>
          </a:p>
        </p:txBody>
      </p:sp>
      <p:graphicFrame>
        <p:nvGraphicFramePr>
          <p:cNvPr id="40" name="Chart 39"/>
          <p:cNvGraphicFramePr>
            <a:graphicFrameLocks/>
          </p:cNvGraphicFramePr>
          <p:nvPr>
            <p:extLst>
              <p:ext uri="{D42A27DB-BD31-4B8C-83A1-F6EECF244321}">
                <p14:modId xmlns:p14="http://schemas.microsoft.com/office/powerpoint/2010/main" val="1279962914"/>
              </p:ext>
            </p:extLst>
          </p:nvPr>
        </p:nvGraphicFramePr>
        <p:xfrm>
          <a:off x="961938" y="9399858"/>
          <a:ext cx="15545754" cy="6733318"/>
        </p:xfrm>
        <a:graphic>
          <a:graphicData uri="http://schemas.openxmlformats.org/drawingml/2006/chart">
            <c:chart xmlns:c="http://schemas.openxmlformats.org/drawingml/2006/chart" xmlns:r="http://schemas.openxmlformats.org/officeDocument/2006/relationships" r:id="rId6"/>
          </a:graphicData>
        </a:graphic>
      </p:graphicFrame>
      <p:sp>
        <p:nvSpPr>
          <p:cNvPr id="36" name="TextBox 35"/>
          <p:cNvSpPr txBox="1"/>
          <p:nvPr/>
        </p:nvSpPr>
        <p:spPr>
          <a:xfrm>
            <a:off x="46031459" y="31898235"/>
            <a:ext cx="4637314" cy="584775"/>
          </a:xfrm>
          <a:prstGeom prst="rect">
            <a:avLst/>
          </a:prstGeom>
          <a:noFill/>
        </p:spPr>
        <p:txBody>
          <a:bodyPr wrap="square" rtlCol="0">
            <a:spAutoFit/>
          </a:bodyPr>
          <a:lstStyle/>
          <a:p>
            <a:r>
              <a:rPr lang="en-US" sz="3200" dirty="0" smtClean="0"/>
              <a:t>NSF-DIBBS Award 1443062</a:t>
            </a:r>
            <a:endParaRPr lang="en-US" sz="3200" dirty="0"/>
          </a:p>
        </p:txBody>
      </p:sp>
      <p:graphicFrame>
        <p:nvGraphicFramePr>
          <p:cNvPr id="42" name="Chart 41"/>
          <p:cNvGraphicFramePr>
            <a:graphicFrameLocks noGrp="1"/>
          </p:cNvGraphicFramePr>
          <p:nvPr>
            <p:extLst>
              <p:ext uri="{D42A27DB-BD31-4B8C-83A1-F6EECF244321}">
                <p14:modId xmlns:p14="http://schemas.microsoft.com/office/powerpoint/2010/main" val="620279515"/>
              </p:ext>
            </p:extLst>
          </p:nvPr>
        </p:nvGraphicFramePr>
        <p:xfrm>
          <a:off x="34611609" y="16133177"/>
          <a:ext cx="15339568" cy="8180234"/>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43" name="Chart 42"/>
          <p:cNvGraphicFramePr>
            <a:graphicFrameLocks noGrp="1"/>
          </p:cNvGraphicFramePr>
          <p:nvPr>
            <p:extLst>
              <p:ext uri="{D42A27DB-BD31-4B8C-83A1-F6EECF244321}">
                <p14:modId xmlns:p14="http://schemas.microsoft.com/office/powerpoint/2010/main" val="1077548038"/>
              </p:ext>
            </p:extLst>
          </p:nvPr>
        </p:nvGraphicFramePr>
        <p:xfrm>
          <a:off x="34611609" y="13197083"/>
          <a:ext cx="15085569" cy="2864631"/>
        </p:xfrm>
        <a:graphic>
          <a:graphicData uri="http://schemas.openxmlformats.org/drawingml/2006/chart">
            <c:chart xmlns:c="http://schemas.openxmlformats.org/drawingml/2006/chart" xmlns:r="http://schemas.openxmlformats.org/officeDocument/2006/relationships" r:id="rId8"/>
          </a:graphicData>
        </a:graphic>
      </p:graphicFrame>
      <p:sp>
        <p:nvSpPr>
          <p:cNvPr id="46" name="TextBox 45"/>
          <p:cNvSpPr txBox="1"/>
          <p:nvPr/>
        </p:nvSpPr>
        <p:spPr>
          <a:xfrm>
            <a:off x="17231639" y="12351493"/>
            <a:ext cx="16568928" cy="3046988"/>
          </a:xfrm>
          <a:prstGeom prst="rect">
            <a:avLst/>
          </a:prstGeom>
          <a:noFill/>
        </p:spPr>
        <p:txBody>
          <a:bodyPr wrap="square" rtlCol="0">
            <a:spAutoFit/>
          </a:bodyPr>
          <a:lstStyle/>
          <a:p>
            <a:r>
              <a:rPr lang="en-US" sz="4800" dirty="0" smtClean="0"/>
              <a:t>Results</a:t>
            </a:r>
          </a:p>
          <a:p>
            <a:endParaRPr lang="en-US" sz="2400" dirty="0" smtClean="0"/>
          </a:p>
          <a:p>
            <a:endParaRPr lang="en-US" sz="4000" dirty="0" smtClean="0"/>
          </a:p>
          <a:p>
            <a:endParaRPr lang="en-US" sz="4000" dirty="0"/>
          </a:p>
          <a:p>
            <a:endParaRPr lang="en-US" sz="4000" dirty="0" smtClean="0"/>
          </a:p>
        </p:txBody>
      </p:sp>
      <p:graphicFrame>
        <p:nvGraphicFramePr>
          <p:cNvPr id="53" name="Chart 52"/>
          <p:cNvGraphicFramePr>
            <a:graphicFrameLocks noGrp="1"/>
          </p:cNvGraphicFramePr>
          <p:nvPr>
            <p:extLst>
              <p:ext uri="{D42A27DB-BD31-4B8C-83A1-F6EECF244321}">
                <p14:modId xmlns:p14="http://schemas.microsoft.com/office/powerpoint/2010/main" val="1948442329"/>
              </p:ext>
            </p:extLst>
          </p:nvPr>
        </p:nvGraphicFramePr>
        <p:xfrm>
          <a:off x="16797208" y="12969296"/>
          <a:ext cx="17090456" cy="18536081"/>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54" name="Chart 53"/>
          <p:cNvGraphicFramePr>
            <a:graphicFrameLocks noGrp="1"/>
          </p:cNvGraphicFramePr>
          <p:nvPr>
            <p:extLst>
              <p:ext uri="{D42A27DB-BD31-4B8C-83A1-F6EECF244321}">
                <p14:modId xmlns:p14="http://schemas.microsoft.com/office/powerpoint/2010/main" val="1540862328"/>
              </p:ext>
            </p:extLst>
          </p:nvPr>
        </p:nvGraphicFramePr>
        <p:xfrm>
          <a:off x="961937" y="21655975"/>
          <a:ext cx="15835269" cy="9832541"/>
        </p:xfrm>
        <a:graphic>
          <a:graphicData uri="http://schemas.openxmlformats.org/drawingml/2006/chart">
            <c:chart xmlns:c="http://schemas.openxmlformats.org/drawingml/2006/chart" xmlns:r="http://schemas.openxmlformats.org/officeDocument/2006/relationships" r:id="rId10"/>
          </a:graphicData>
        </a:graphic>
      </p:graphicFrame>
      <p:sp>
        <p:nvSpPr>
          <p:cNvPr id="55" name="TextBox 54"/>
          <p:cNvSpPr txBox="1"/>
          <p:nvPr/>
        </p:nvSpPr>
        <p:spPr>
          <a:xfrm>
            <a:off x="35221017" y="28771210"/>
            <a:ext cx="15447755" cy="4401205"/>
          </a:xfrm>
          <a:prstGeom prst="rect">
            <a:avLst/>
          </a:prstGeom>
          <a:noFill/>
        </p:spPr>
        <p:txBody>
          <a:bodyPr wrap="square" rtlCol="0">
            <a:spAutoFit/>
          </a:bodyPr>
          <a:lstStyle/>
          <a:p>
            <a:r>
              <a:rPr lang="en-US" sz="4800" dirty="0" smtClean="0"/>
              <a:t>Limitations</a:t>
            </a:r>
            <a:endParaRPr lang="en-US" sz="4800" dirty="0" smtClean="0"/>
          </a:p>
          <a:p>
            <a:pPr marL="571500" indent="-571500">
              <a:buFont typeface="Arial" charset="0"/>
              <a:buChar char="•"/>
            </a:pPr>
            <a:r>
              <a:rPr lang="en-US" sz="4000" dirty="0" smtClean="0"/>
              <a:t>Not a set of records through time.</a:t>
            </a:r>
          </a:p>
          <a:p>
            <a:pPr marL="571500" indent="-571500">
              <a:buFont typeface="Arial" charset="0"/>
              <a:buChar char="•"/>
            </a:pPr>
            <a:r>
              <a:rPr lang="en-US" sz="4000" dirty="0" smtClean="0"/>
              <a:t>Sampling proportion vs sampling size.</a:t>
            </a:r>
          </a:p>
          <a:p>
            <a:pPr marL="571500" indent="-571500">
              <a:buFont typeface="Arial" charset="0"/>
              <a:buChar char="•"/>
            </a:pPr>
            <a:r>
              <a:rPr lang="en-US" sz="4000" dirty="0" smtClean="0"/>
              <a:t>No ethnographic perspective.</a:t>
            </a:r>
          </a:p>
          <a:p>
            <a:pPr marL="571500" indent="-571500">
              <a:buFont typeface="Arial" charset="0"/>
              <a:buChar char="•"/>
            </a:pPr>
            <a:endParaRPr lang="en-US" sz="4000" dirty="0" smtClean="0"/>
          </a:p>
          <a:p>
            <a:endParaRPr lang="en-US" sz="3600" dirty="0"/>
          </a:p>
          <a:p>
            <a:r>
              <a:rPr lang="en-US" sz="3600" dirty="0" smtClean="0"/>
              <a:t> </a:t>
            </a:r>
            <a:endParaRPr lang="en-US" sz="3600" dirty="0"/>
          </a:p>
        </p:txBody>
      </p:sp>
      <p:sp>
        <p:nvSpPr>
          <p:cNvPr id="56" name="TextBox 55"/>
          <p:cNvSpPr txBox="1"/>
          <p:nvPr/>
        </p:nvSpPr>
        <p:spPr>
          <a:xfrm>
            <a:off x="1533402" y="16432540"/>
            <a:ext cx="15263804" cy="6370975"/>
          </a:xfrm>
          <a:prstGeom prst="rect">
            <a:avLst/>
          </a:prstGeom>
          <a:noFill/>
        </p:spPr>
        <p:txBody>
          <a:bodyPr wrap="square" rtlCol="0">
            <a:spAutoFit/>
          </a:bodyPr>
          <a:lstStyle/>
          <a:p>
            <a:r>
              <a:rPr lang="en-US" sz="4800" dirty="0" smtClean="0"/>
              <a:t>Premise</a:t>
            </a:r>
          </a:p>
          <a:p>
            <a:r>
              <a:rPr lang="en-US" sz="4000" dirty="0"/>
              <a:t>The LTER Completeness Recommendation includes concepts the LTER community considers important for creating high quality EML metadata.  Ideally the completeness of LTER metadata should improve over time. The graph below uses a theoretical model to illustrate how metadata completeness is improved over time. This </a:t>
            </a:r>
            <a:r>
              <a:rPr lang="en-US" sz="4000" dirty="0" smtClean="0"/>
              <a:t>model output uses </a:t>
            </a:r>
            <a:r>
              <a:rPr lang="en-US" sz="4000" dirty="0"/>
              <a:t>a </a:t>
            </a:r>
            <a:r>
              <a:rPr lang="en-US" sz="4000" dirty="0" smtClean="0"/>
              <a:t>metadata concept </a:t>
            </a:r>
            <a:r>
              <a:rPr lang="en-US" sz="4000" dirty="0"/>
              <a:t>improvement rate of </a:t>
            </a:r>
            <a:r>
              <a:rPr lang="en-US" sz="4000" dirty="0" smtClean="0"/>
              <a:t>50%, </a:t>
            </a:r>
            <a:r>
              <a:rPr lang="en-US" sz="4000" dirty="0"/>
              <a:t>and </a:t>
            </a:r>
            <a:r>
              <a:rPr lang="en-US" sz="4000" dirty="0" smtClean="0"/>
              <a:t>displays every fourth time step to simulate a </a:t>
            </a:r>
            <a:r>
              <a:rPr lang="en-US" sz="4000" dirty="0"/>
              <a:t>6 month </a:t>
            </a:r>
            <a:r>
              <a:rPr lang="en-US" sz="4000" dirty="0" smtClean="0"/>
              <a:t>period of curation for 1000 records.</a:t>
            </a:r>
            <a:endParaRPr lang="en-US" sz="4000" dirty="0"/>
          </a:p>
          <a:p>
            <a:endParaRPr lang="en-US" sz="4000" dirty="0"/>
          </a:p>
          <a:p>
            <a:endParaRPr lang="en-US" sz="4000" dirty="0" smtClean="0"/>
          </a:p>
        </p:txBody>
      </p:sp>
      <p:graphicFrame>
        <p:nvGraphicFramePr>
          <p:cNvPr id="58" name="Chart 57"/>
          <p:cNvGraphicFramePr>
            <a:graphicFrameLocks noGrp="1"/>
          </p:cNvGraphicFramePr>
          <p:nvPr>
            <p:extLst>
              <p:ext uri="{D42A27DB-BD31-4B8C-83A1-F6EECF244321}">
                <p14:modId xmlns:p14="http://schemas.microsoft.com/office/powerpoint/2010/main" val="922547972"/>
              </p:ext>
            </p:extLst>
          </p:nvPr>
        </p:nvGraphicFramePr>
        <p:xfrm>
          <a:off x="34611610" y="4252639"/>
          <a:ext cx="15339567" cy="9504254"/>
        </p:xfrm>
        <a:graphic>
          <a:graphicData uri="http://schemas.openxmlformats.org/drawingml/2006/chart">
            <c:chart xmlns:c="http://schemas.openxmlformats.org/drawingml/2006/chart" xmlns:r="http://schemas.openxmlformats.org/officeDocument/2006/relationships" r:id="rId11"/>
          </a:graphicData>
        </a:graphic>
      </p:graphicFrame>
      <p:sp>
        <p:nvSpPr>
          <p:cNvPr id="5" name="TextBox 4"/>
          <p:cNvSpPr txBox="1"/>
          <p:nvPr/>
        </p:nvSpPr>
        <p:spPr>
          <a:xfrm>
            <a:off x="690880" y="30530800"/>
            <a:ext cx="184731" cy="120924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83924096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13918</TotalTime>
  <Words>384</Words>
  <Application>Microsoft Macintosh PowerPoint</Application>
  <PresentationFormat>Custom</PresentationFormat>
  <Paragraphs>59</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Calibri</vt:lpstr>
      <vt:lpstr>Calibri Light</vt:lpstr>
      <vt:lpstr>Mangal</vt:lpstr>
      <vt:lpstr>Arial</vt:lpstr>
      <vt:lpstr>Office Theme</vt:lpstr>
      <vt:lpstr>PowerPoint Presentation</vt:lpstr>
    </vt:vector>
  </TitlesOfParts>
  <Company/>
  <LinksUpToDate>false</LinksUpToDate>
  <SharedDoc>false</SharedDoc>
  <HyperlinksChanged>false</HyperlinksChanged>
  <AppVersion>15.0028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Sean Gordon</dc:creator>
  <cp:lastModifiedBy>Sean Gordon</cp:lastModifiedBy>
  <cp:revision>328</cp:revision>
  <dcterms:created xsi:type="dcterms:W3CDTF">2015-11-23T22:19:17Z</dcterms:created>
  <dcterms:modified xsi:type="dcterms:W3CDTF">2016-11-30T22:50:29Z</dcterms:modified>
</cp:coreProperties>
</file>

<file path=docProps/thumbnail.jpeg>
</file>